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1" r:id="rId1"/>
  </p:sldMasterIdLst>
  <p:notesMasterIdLst>
    <p:notesMasterId r:id="rId32"/>
  </p:notesMasterIdLst>
  <p:sldIdLst>
    <p:sldId id="374" r:id="rId2"/>
    <p:sldId id="333" r:id="rId3"/>
    <p:sldId id="409" r:id="rId4"/>
    <p:sldId id="375" r:id="rId5"/>
    <p:sldId id="324" r:id="rId6"/>
    <p:sldId id="311" r:id="rId7"/>
    <p:sldId id="391" r:id="rId8"/>
    <p:sldId id="389" r:id="rId9"/>
    <p:sldId id="376" r:id="rId10"/>
    <p:sldId id="392" r:id="rId11"/>
    <p:sldId id="325" r:id="rId12"/>
    <p:sldId id="383" r:id="rId13"/>
    <p:sldId id="393" r:id="rId14"/>
    <p:sldId id="394" r:id="rId15"/>
    <p:sldId id="401" r:id="rId16"/>
    <p:sldId id="395" r:id="rId17"/>
    <p:sldId id="396" r:id="rId18"/>
    <p:sldId id="356" r:id="rId19"/>
    <p:sldId id="328" r:id="rId20"/>
    <p:sldId id="402" r:id="rId21"/>
    <p:sldId id="358" r:id="rId22"/>
    <p:sldId id="397" r:id="rId23"/>
    <p:sldId id="403" r:id="rId24"/>
    <p:sldId id="398" r:id="rId25"/>
    <p:sldId id="407" r:id="rId26"/>
    <p:sldId id="408" r:id="rId27"/>
    <p:sldId id="404" r:id="rId28"/>
    <p:sldId id="326" r:id="rId29"/>
    <p:sldId id="405" r:id="rId30"/>
    <p:sldId id="369" r:id="rId31"/>
  </p:sldIdLst>
  <p:sldSz cx="12192000" cy="6858000"/>
  <p:notesSz cx="6858000" cy="9144000"/>
  <p:embeddedFontLst>
    <p:embeddedFont>
      <p:font typeface="Calibri" panose="020F0502020204030204" pitchFamily="34" charset="0"/>
      <p:regular r:id="rId33"/>
      <p:bold r:id="rId34"/>
      <p:italic r:id="rId35"/>
      <p:boldItalic r:id="rId36"/>
    </p:embeddedFont>
    <p:embeddedFont>
      <p:font typeface="Calibri Light" panose="020F0302020204030204" pitchFamily="34" charset="0"/>
      <p:regular r:id="rId37"/>
      <p:italic r:id="rId38"/>
    </p:embeddedFont>
    <p:embeddedFont>
      <p:font typeface="Roboto Condensed" panose="020B0604020202020204" charset="0"/>
      <p:regular r:id="rId39"/>
      <p:bold r:id="rId40"/>
      <p:italic r:id="rId41"/>
      <p:boldItalic r:id="rId42"/>
    </p:embeddedFont>
    <p:embeddedFont>
      <p:font typeface="Segoe UI" panose="020B0502040204020203" pitchFamily="34" charset="0"/>
      <p:regular r:id="rId43"/>
      <p:bold r:id="rId44"/>
      <p:italic r:id="rId45"/>
      <p:boldItalic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C287F"/>
    <a:srgbClr val="115E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46" autoAdjust="0"/>
    <p:restoredTop sz="92950" autoAdjust="0"/>
  </p:normalViewPr>
  <p:slideViewPr>
    <p:cSldViewPr snapToGrid="0">
      <p:cViewPr varScale="1">
        <p:scale>
          <a:sx n="62" d="100"/>
          <a:sy n="62" d="100"/>
        </p:scale>
        <p:origin x="888"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F663D1-B600-4A09-80E1-4234D96897ED}" type="datetimeFigureOut">
              <a:rPr lang="en-US" smtClean="0"/>
              <a:t>1/31/2020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4A1202-B189-48E6-979D-CFBA6D37D8EF}" type="slidenum">
              <a:rPr lang="en-US" smtClean="0"/>
              <a:t>‹N°›</a:t>
            </a:fld>
            <a:endParaRPr lang="en-US" dirty="0"/>
          </a:p>
        </p:txBody>
      </p:sp>
    </p:spTree>
    <p:extLst>
      <p:ext uri="{BB962C8B-B14F-4D97-AF65-F5344CB8AC3E}">
        <p14:creationId xmlns:p14="http://schemas.microsoft.com/office/powerpoint/2010/main" val="4000059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AD4A1202-B189-48E6-979D-CFBA6D37D8EF}" type="slidenum">
              <a:rPr lang="en-US" smtClean="0"/>
              <a:t>6</a:t>
            </a:fld>
            <a:endParaRPr lang="en-US" dirty="0"/>
          </a:p>
        </p:txBody>
      </p:sp>
    </p:spTree>
    <p:extLst>
      <p:ext uri="{BB962C8B-B14F-4D97-AF65-F5344CB8AC3E}">
        <p14:creationId xmlns:p14="http://schemas.microsoft.com/office/powerpoint/2010/main" val="8748526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K" dirty="0"/>
          </a:p>
        </p:txBody>
      </p:sp>
      <p:sp>
        <p:nvSpPr>
          <p:cNvPr id="4" name="Slide Number Placeholder 3"/>
          <p:cNvSpPr>
            <a:spLocks noGrp="1"/>
          </p:cNvSpPr>
          <p:nvPr>
            <p:ph type="sldNum" sz="quarter" idx="5"/>
          </p:nvPr>
        </p:nvSpPr>
        <p:spPr/>
        <p:txBody>
          <a:bodyPr/>
          <a:lstStyle/>
          <a:p>
            <a:fld id="{AD4A1202-B189-48E6-979D-CFBA6D37D8EF}" type="slidenum">
              <a:rPr lang="en-US" smtClean="0"/>
              <a:t>11</a:t>
            </a:fld>
            <a:endParaRPr lang="en-US" dirty="0"/>
          </a:p>
        </p:txBody>
      </p:sp>
    </p:spTree>
    <p:extLst>
      <p:ext uri="{BB962C8B-B14F-4D97-AF65-F5344CB8AC3E}">
        <p14:creationId xmlns:p14="http://schemas.microsoft.com/office/powerpoint/2010/main" val="2148515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K" dirty="0"/>
          </a:p>
        </p:txBody>
      </p:sp>
      <p:sp>
        <p:nvSpPr>
          <p:cNvPr id="4" name="Slide Number Placeholder 3"/>
          <p:cNvSpPr>
            <a:spLocks noGrp="1"/>
          </p:cNvSpPr>
          <p:nvPr>
            <p:ph type="sldNum" sz="quarter" idx="5"/>
          </p:nvPr>
        </p:nvSpPr>
        <p:spPr/>
        <p:txBody>
          <a:bodyPr/>
          <a:lstStyle/>
          <a:p>
            <a:fld id="{AD4A1202-B189-48E6-979D-CFBA6D37D8EF}" type="slidenum">
              <a:rPr lang="en-US" smtClean="0"/>
              <a:t>15</a:t>
            </a:fld>
            <a:endParaRPr lang="en-US" dirty="0"/>
          </a:p>
        </p:txBody>
      </p:sp>
    </p:spTree>
    <p:extLst>
      <p:ext uri="{BB962C8B-B14F-4D97-AF65-F5344CB8AC3E}">
        <p14:creationId xmlns:p14="http://schemas.microsoft.com/office/powerpoint/2010/main" val="10285040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K" dirty="0"/>
          </a:p>
        </p:txBody>
      </p:sp>
      <p:sp>
        <p:nvSpPr>
          <p:cNvPr id="4" name="Slide Number Placeholder 3"/>
          <p:cNvSpPr>
            <a:spLocks noGrp="1"/>
          </p:cNvSpPr>
          <p:nvPr>
            <p:ph type="sldNum" sz="quarter" idx="5"/>
          </p:nvPr>
        </p:nvSpPr>
        <p:spPr/>
        <p:txBody>
          <a:bodyPr/>
          <a:lstStyle/>
          <a:p>
            <a:fld id="{AD4A1202-B189-48E6-979D-CFBA6D37D8EF}" type="slidenum">
              <a:rPr lang="en-US" smtClean="0"/>
              <a:t>19</a:t>
            </a:fld>
            <a:endParaRPr lang="en-US"/>
          </a:p>
        </p:txBody>
      </p:sp>
    </p:spTree>
    <p:extLst>
      <p:ext uri="{BB962C8B-B14F-4D97-AF65-F5344CB8AC3E}">
        <p14:creationId xmlns:p14="http://schemas.microsoft.com/office/powerpoint/2010/main" val="830499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2500745" y="4793557"/>
            <a:ext cx="2743200" cy="365125"/>
          </a:xfrm>
          <a:prstGeom prst="rect">
            <a:avLst/>
          </a:prstGeom>
        </p:spPr>
        <p:txBody>
          <a:bodyPr/>
          <a:lstStyle/>
          <a:p>
            <a:fld id="{01831081-B931-4B96-85C3-2EBCA021A05C}" type="datetimeFigureOut">
              <a:rPr lang="en-US" smtClean="0"/>
              <a:t>1/31/2020</a:t>
            </a:fld>
            <a:endParaRPr lang="en-US" dirty="0"/>
          </a:p>
        </p:txBody>
      </p:sp>
      <p:sp>
        <p:nvSpPr>
          <p:cNvPr id="5" name="Footer Placeholder 4"/>
          <p:cNvSpPr>
            <a:spLocks noGrp="1"/>
          </p:cNvSpPr>
          <p:nvPr>
            <p:ph type="ftr" sz="quarter" idx="11"/>
          </p:nvPr>
        </p:nvSpPr>
        <p:spPr>
          <a:xfrm>
            <a:off x="5119254" y="4610994"/>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922327" y="4745931"/>
            <a:ext cx="2743200" cy="365125"/>
          </a:xfrm>
          <a:prstGeom prst="rect">
            <a:avLst/>
          </a:prstGeom>
        </p:spPr>
        <p:txBody>
          <a:bodyPr/>
          <a:lstStyle/>
          <a:p>
            <a:fld id="{97A29102-7592-442B-911E-89EB0A6543D5}" type="slidenum">
              <a:rPr lang="en-US" smtClean="0"/>
              <a:t>‹N°›</a:t>
            </a:fld>
            <a:endParaRPr lang="en-US" dirty="0"/>
          </a:p>
        </p:txBody>
      </p:sp>
    </p:spTree>
    <p:extLst>
      <p:ext uri="{BB962C8B-B14F-4D97-AF65-F5344CB8AC3E}">
        <p14:creationId xmlns:p14="http://schemas.microsoft.com/office/powerpoint/2010/main" val="1964267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500745" y="4793557"/>
            <a:ext cx="2743200" cy="365125"/>
          </a:xfrm>
          <a:prstGeom prst="rect">
            <a:avLst/>
          </a:prstGeom>
        </p:spPr>
        <p:txBody>
          <a:bodyPr/>
          <a:lstStyle/>
          <a:p>
            <a:fld id="{01831081-B931-4B96-85C3-2EBCA021A05C}" type="datetimeFigureOut">
              <a:rPr lang="en-US" smtClean="0"/>
              <a:t>1/31/2020</a:t>
            </a:fld>
            <a:endParaRPr lang="en-US" dirty="0"/>
          </a:p>
        </p:txBody>
      </p:sp>
      <p:sp>
        <p:nvSpPr>
          <p:cNvPr id="5" name="Footer Placeholder 4"/>
          <p:cNvSpPr>
            <a:spLocks noGrp="1"/>
          </p:cNvSpPr>
          <p:nvPr>
            <p:ph type="ftr" sz="quarter" idx="11"/>
          </p:nvPr>
        </p:nvSpPr>
        <p:spPr>
          <a:xfrm>
            <a:off x="5119254" y="4610994"/>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922327" y="4745931"/>
            <a:ext cx="2743200" cy="365125"/>
          </a:xfrm>
          <a:prstGeom prst="rect">
            <a:avLst/>
          </a:prstGeom>
        </p:spPr>
        <p:txBody>
          <a:bodyPr/>
          <a:lstStyle/>
          <a:p>
            <a:fld id="{97A29102-7592-442B-911E-89EB0A6543D5}" type="slidenum">
              <a:rPr lang="en-US" smtClean="0"/>
              <a:t>‹N°›</a:t>
            </a:fld>
            <a:endParaRPr lang="en-US" dirty="0"/>
          </a:p>
        </p:txBody>
      </p:sp>
    </p:spTree>
    <p:extLst>
      <p:ext uri="{BB962C8B-B14F-4D97-AF65-F5344CB8AC3E}">
        <p14:creationId xmlns:p14="http://schemas.microsoft.com/office/powerpoint/2010/main" val="402112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500745" y="4793557"/>
            <a:ext cx="2743200" cy="365125"/>
          </a:xfrm>
          <a:prstGeom prst="rect">
            <a:avLst/>
          </a:prstGeom>
        </p:spPr>
        <p:txBody>
          <a:bodyPr/>
          <a:lstStyle/>
          <a:p>
            <a:fld id="{01831081-B931-4B96-85C3-2EBCA021A05C}" type="datetimeFigureOut">
              <a:rPr lang="en-US" smtClean="0"/>
              <a:t>1/31/2020</a:t>
            </a:fld>
            <a:endParaRPr lang="en-US" dirty="0"/>
          </a:p>
        </p:txBody>
      </p:sp>
      <p:sp>
        <p:nvSpPr>
          <p:cNvPr id="5" name="Footer Placeholder 4"/>
          <p:cNvSpPr>
            <a:spLocks noGrp="1"/>
          </p:cNvSpPr>
          <p:nvPr>
            <p:ph type="ftr" sz="quarter" idx="11"/>
          </p:nvPr>
        </p:nvSpPr>
        <p:spPr>
          <a:xfrm>
            <a:off x="5119254" y="4610994"/>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922327" y="4745931"/>
            <a:ext cx="2743200" cy="365125"/>
          </a:xfrm>
          <a:prstGeom prst="rect">
            <a:avLst/>
          </a:prstGeom>
        </p:spPr>
        <p:txBody>
          <a:bodyPr/>
          <a:lstStyle/>
          <a:p>
            <a:fld id="{97A29102-7592-442B-911E-89EB0A6543D5}" type="slidenum">
              <a:rPr lang="en-US" smtClean="0"/>
              <a:t>‹N°›</a:t>
            </a:fld>
            <a:endParaRPr lang="en-US" dirty="0"/>
          </a:p>
        </p:txBody>
      </p:sp>
    </p:spTree>
    <p:extLst>
      <p:ext uri="{BB962C8B-B14F-4D97-AF65-F5344CB8AC3E}">
        <p14:creationId xmlns:p14="http://schemas.microsoft.com/office/powerpoint/2010/main" val="13728423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Global blank slide">
    <p:bg>
      <p:bgPr>
        <a:solidFill>
          <a:srgbClr val="FBFBFB"/>
        </a:solidFill>
        <a:effectLst/>
      </p:bgPr>
    </p:bg>
    <p:spTree>
      <p:nvGrpSpPr>
        <p:cNvPr id="1" name=""/>
        <p:cNvGrpSpPr/>
        <p:nvPr/>
      </p:nvGrpSpPr>
      <p:grpSpPr>
        <a:xfrm>
          <a:off x="0" y="0"/>
          <a:ext cx="0" cy="0"/>
          <a:chOff x="0" y="0"/>
          <a:chExt cx="0" cy="0"/>
        </a:xfrm>
      </p:grpSpPr>
      <p:sp>
        <p:nvSpPr>
          <p:cNvPr id="14" name="Slide Number Placeholder 13"/>
          <p:cNvSpPr>
            <a:spLocks noGrp="1"/>
          </p:cNvSpPr>
          <p:nvPr>
            <p:ph type="sldNum" sz="quarter" idx="12"/>
          </p:nvPr>
        </p:nvSpPr>
        <p:spPr>
          <a:xfrm>
            <a:off x="11311710" y="550528"/>
            <a:ext cx="406719" cy="443223"/>
          </a:xfrm>
          <a:custGeom>
            <a:avLst/>
            <a:gdLst>
              <a:gd name="connsiteX0" fmla="*/ 0 w 427416"/>
              <a:gd name="connsiteY0" fmla="*/ 0 h 358106"/>
              <a:gd name="connsiteX1" fmla="*/ 26986 w 427416"/>
              <a:gd name="connsiteY1" fmla="*/ 0 h 358106"/>
              <a:gd name="connsiteX2" fmla="*/ 400430 w 427416"/>
              <a:gd name="connsiteY2" fmla="*/ 0 h 358106"/>
              <a:gd name="connsiteX3" fmla="*/ 427416 w 427416"/>
              <a:gd name="connsiteY3" fmla="*/ 0 h 358106"/>
              <a:gd name="connsiteX4" fmla="*/ 427416 w 427416"/>
              <a:gd name="connsiteY4" fmla="*/ 286485 h 358106"/>
              <a:gd name="connsiteX5" fmla="*/ 213708 w 427416"/>
              <a:gd name="connsiteY5" fmla="*/ 358106 h 358106"/>
              <a:gd name="connsiteX6" fmla="*/ 0 w 427416"/>
              <a:gd name="connsiteY6" fmla="*/ 286485 h 35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7416" h="358106">
                <a:moveTo>
                  <a:pt x="0" y="0"/>
                </a:moveTo>
                <a:lnTo>
                  <a:pt x="26986" y="0"/>
                </a:lnTo>
                <a:lnTo>
                  <a:pt x="400430" y="0"/>
                </a:lnTo>
                <a:lnTo>
                  <a:pt x="427416" y="0"/>
                </a:lnTo>
                <a:lnTo>
                  <a:pt x="427416" y="286485"/>
                </a:lnTo>
                <a:lnTo>
                  <a:pt x="213708" y="358106"/>
                </a:lnTo>
                <a:lnTo>
                  <a:pt x="0" y="286485"/>
                </a:lnTo>
                <a:close/>
              </a:path>
            </a:pathLst>
          </a:custGeom>
          <a:solidFill>
            <a:schemeClr val="accent1"/>
          </a:solidFill>
          <a:ln>
            <a:noFill/>
          </a:ln>
        </p:spPr>
        <p:txBody>
          <a:bodyPr wrap="square" lIns="0" tIns="72000" rIns="0" bIns="108000" anchor="ctr" anchorCtr="0">
            <a:noAutofit/>
          </a:bodyPr>
          <a:lstStyle>
            <a:lvl1pPr algn="ctr">
              <a:defRPr sz="1000">
                <a:solidFill>
                  <a:schemeClr val="bg1"/>
                </a:solidFill>
              </a:defRPr>
            </a:lvl1pPr>
          </a:lstStyle>
          <a:p>
            <a:fld id="{A4123DEC-A5C5-46A3-86FB-AE47876F1485}" type="slidenum">
              <a:rPr lang="en-IN" smtClean="0"/>
              <a:pPr/>
              <a:t>‹N°›</a:t>
            </a:fld>
            <a:endParaRPr lang="en-IN" dirty="0"/>
          </a:p>
        </p:txBody>
      </p:sp>
      <p:sp>
        <p:nvSpPr>
          <p:cNvPr id="13" name="Footer Placeholder 2"/>
          <p:cNvSpPr>
            <a:spLocks noGrp="1"/>
          </p:cNvSpPr>
          <p:nvPr>
            <p:ph type="ftr" sz="quarter" idx="10"/>
          </p:nvPr>
        </p:nvSpPr>
        <p:spPr>
          <a:xfrm>
            <a:off x="7603629" y="6325230"/>
            <a:ext cx="4114800" cy="184666"/>
          </a:xfrm>
          <a:prstGeom prst="rect">
            <a:avLst/>
          </a:prstGeom>
        </p:spPr>
        <p:txBody>
          <a:bodyPr lIns="0" tIns="0" rIns="0" bIns="0">
            <a:spAutoFit/>
          </a:bodyPr>
          <a:lstStyle>
            <a:lvl1pPr algn="r">
              <a:defRPr sz="1200">
                <a:solidFill>
                  <a:schemeClr val="bg1">
                    <a:lumMod val="65000"/>
                  </a:schemeClr>
                </a:solidFill>
              </a:defRPr>
            </a:lvl1pPr>
          </a:lstStyle>
          <a:p>
            <a:r>
              <a:rPr lang="en-IN" dirty="0"/>
              <a:t>Footer goes here</a:t>
            </a:r>
          </a:p>
        </p:txBody>
      </p:sp>
    </p:spTree>
    <p:extLst>
      <p:ext uri="{BB962C8B-B14F-4D97-AF65-F5344CB8AC3E}">
        <p14:creationId xmlns:p14="http://schemas.microsoft.com/office/powerpoint/2010/main" val="1832982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p:tgtEl>
                                          <p:spTgt spid="14"/>
                                        </p:tgtEl>
                                        <p:attrNameLst>
                                          <p:attrName>ppt_y</p:attrName>
                                        </p:attrNameLst>
                                      </p:cBhvr>
                                      <p:tavLst>
                                        <p:tav tm="0">
                                          <p:val>
                                            <p:strVal val="#ppt_y-#ppt_h*1.125000"/>
                                          </p:val>
                                        </p:tav>
                                        <p:tav tm="100000">
                                          <p:val>
                                            <p:strVal val="#ppt_y"/>
                                          </p:val>
                                        </p:tav>
                                      </p:tavLst>
                                    </p:anim>
                                    <p:animEffect transition="in" filter="wipe(down)">
                                      <p:cBhvr>
                                        <p:cTn id="8" dur="500"/>
                                        <p:tgtEl>
                                          <p:spTgt spid="14"/>
                                        </p:tgtEl>
                                      </p:cBhvr>
                                    </p:animEffect>
                                  </p:childTnLst>
                                </p:cTn>
                              </p:par>
                              <p:par>
                                <p:cTn id="9" presetID="10"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3"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500745" y="4793557"/>
            <a:ext cx="2743200" cy="365125"/>
          </a:xfrm>
          <a:prstGeom prst="rect">
            <a:avLst/>
          </a:prstGeom>
        </p:spPr>
        <p:txBody>
          <a:bodyPr/>
          <a:lstStyle/>
          <a:p>
            <a:fld id="{01831081-B931-4B96-85C3-2EBCA021A05C}" type="datetimeFigureOut">
              <a:rPr lang="en-US" smtClean="0"/>
              <a:t>1/31/2020</a:t>
            </a:fld>
            <a:endParaRPr lang="en-US" dirty="0"/>
          </a:p>
        </p:txBody>
      </p:sp>
      <p:sp>
        <p:nvSpPr>
          <p:cNvPr id="5" name="Footer Placeholder 4"/>
          <p:cNvSpPr>
            <a:spLocks noGrp="1"/>
          </p:cNvSpPr>
          <p:nvPr>
            <p:ph type="ftr" sz="quarter" idx="11"/>
          </p:nvPr>
        </p:nvSpPr>
        <p:spPr>
          <a:xfrm>
            <a:off x="5119254" y="4610994"/>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922327" y="4745931"/>
            <a:ext cx="2743200" cy="365125"/>
          </a:xfrm>
          <a:prstGeom prst="rect">
            <a:avLst/>
          </a:prstGeom>
        </p:spPr>
        <p:txBody>
          <a:bodyPr/>
          <a:lstStyle/>
          <a:p>
            <a:fld id="{97A29102-7592-442B-911E-89EB0A6543D5}" type="slidenum">
              <a:rPr lang="en-US" smtClean="0"/>
              <a:t>‹N°›</a:t>
            </a:fld>
            <a:endParaRPr lang="en-US" dirty="0"/>
          </a:p>
        </p:txBody>
      </p:sp>
    </p:spTree>
    <p:extLst>
      <p:ext uri="{BB962C8B-B14F-4D97-AF65-F5344CB8AC3E}">
        <p14:creationId xmlns:p14="http://schemas.microsoft.com/office/powerpoint/2010/main" val="36583139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2500745" y="4793557"/>
            <a:ext cx="2743200" cy="365125"/>
          </a:xfrm>
          <a:prstGeom prst="rect">
            <a:avLst/>
          </a:prstGeom>
        </p:spPr>
        <p:txBody>
          <a:bodyPr/>
          <a:lstStyle/>
          <a:p>
            <a:fld id="{01831081-B931-4B96-85C3-2EBCA021A05C}" type="datetimeFigureOut">
              <a:rPr lang="en-US" smtClean="0"/>
              <a:t>1/31/2020</a:t>
            </a:fld>
            <a:endParaRPr lang="en-US" dirty="0"/>
          </a:p>
        </p:txBody>
      </p:sp>
      <p:sp>
        <p:nvSpPr>
          <p:cNvPr id="5" name="Footer Placeholder 4"/>
          <p:cNvSpPr>
            <a:spLocks noGrp="1"/>
          </p:cNvSpPr>
          <p:nvPr>
            <p:ph type="ftr" sz="quarter" idx="11"/>
          </p:nvPr>
        </p:nvSpPr>
        <p:spPr>
          <a:xfrm>
            <a:off x="5119254" y="4610994"/>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922327" y="4745931"/>
            <a:ext cx="2743200" cy="365125"/>
          </a:xfrm>
          <a:prstGeom prst="rect">
            <a:avLst/>
          </a:prstGeom>
        </p:spPr>
        <p:txBody>
          <a:bodyPr/>
          <a:lstStyle/>
          <a:p>
            <a:fld id="{97A29102-7592-442B-911E-89EB0A6543D5}" type="slidenum">
              <a:rPr lang="en-US" smtClean="0"/>
              <a:t>‹N°›</a:t>
            </a:fld>
            <a:endParaRPr lang="en-US" dirty="0"/>
          </a:p>
        </p:txBody>
      </p:sp>
    </p:spTree>
    <p:extLst>
      <p:ext uri="{BB962C8B-B14F-4D97-AF65-F5344CB8AC3E}">
        <p14:creationId xmlns:p14="http://schemas.microsoft.com/office/powerpoint/2010/main" val="3389595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2500745" y="4793557"/>
            <a:ext cx="2743200" cy="365125"/>
          </a:xfrm>
          <a:prstGeom prst="rect">
            <a:avLst/>
          </a:prstGeom>
        </p:spPr>
        <p:txBody>
          <a:bodyPr/>
          <a:lstStyle/>
          <a:p>
            <a:fld id="{01831081-B931-4B96-85C3-2EBCA021A05C}" type="datetimeFigureOut">
              <a:rPr lang="en-US" smtClean="0"/>
              <a:t>1/31/2020</a:t>
            </a:fld>
            <a:endParaRPr lang="en-US" dirty="0"/>
          </a:p>
        </p:txBody>
      </p:sp>
      <p:sp>
        <p:nvSpPr>
          <p:cNvPr id="6" name="Footer Placeholder 5"/>
          <p:cNvSpPr>
            <a:spLocks noGrp="1"/>
          </p:cNvSpPr>
          <p:nvPr>
            <p:ph type="ftr" sz="quarter" idx="11"/>
          </p:nvPr>
        </p:nvSpPr>
        <p:spPr>
          <a:xfrm>
            <a:off x="5119254" y="4610994"/>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8922327" y="4745931"/>
            <a:ext cx="2743200" cy="365125"/>
          </a:xfrm>
          <a:prstGeom prst="rect">
            <a:avLst/>
          </a:prstGeom>
        </p:spPr>
        <p:txBody>
          <a:bodyPr/>
          <a:lstStyle/>
          <a:p>
            <a:fld id="{97A29102-7592-442B-911E-89EB0A6543D5}" type="slidenum">
              <a:rPr lang="en-US" smtClean="0"/>
              <a:t>‹N°›</a:t>
            </a:fld>
            <a:endParaRPr lang="en-US" dirty="0"/>
          </a:p>
        </p:txBody>
      </p:sp>
    </p:spTree>
    <p:extLst>
      <p:ext uri="{BB962C8B-B14F-4D97-AF65-F5344CB8AC3E}">
        <p14:creationId xmlns:p14="http://schemas.microsoft.com/office/powerpoint/2010/main" val="36713923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2500745" y="4793557"/>
            <a:ext cx="2743200" cy="365125"/>
          </a:xfrm>
          <a:prstGeom prst="rect">
            <a:avLst/>
          </a:prstGeom>
        </p:spPr>
        <p:txBody>
          <a:bodyPr/>
          <a:lstStyle/>
          <a:p>
            <a:fld id="{01831081-B931-4B96-85C3-2EBCA021A05C}" type="datetimeFigureOut">
              <a:rPr lang="en-US" smtClean="0"/>
              <a:t>1/31/2020</a:t>
            </a:fld>
            <a:endParaRPr lang="en-US" dirty="0"/>
          </a:p>
        </p:txBody>
      </p:sp>
      <p:sp>
        <p:nvSpPr>
          <p:cNvPr id="8" name="Footer Placeholder 7"/>
          <p:cNvSpPr>
            <a:spLocks noGrp="1"/>
          </p:cNvSpPr>
          <p:nvPr>
            <p:ph type="ftr" sz="quarter" idx="11"/>
          </p:nvPr>
        </p:nvSpPr>
        <p:spPr>
          <a:xfrm>
            <a:off x="5119254" y="4610994"/>
            <a:ext cx="41148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8922327" y="4745931"/>
            <a:ext cx="2743200" cy="365125"/>
          </a:xfrm>
          <a:prstGeom prst="rect">
            <a:avLst/>
          </a:prstGeom>
        </p:spPr>
        <p:txBody>
          <a:bodyPr/>
          <a:lstStyle/>
          <a:p>
            <a:fld id="{97A29102-7592-442B-911E-89EB0A6543D5}" type="slidenum">
              <a:rPr lang="en-US" smtClean="0"/>
              <a:t>‹N°›</a:t>
            </a:fld>
            <a:endParaRPr lang="en-US" dirty="0"/>
          </a:p>
        </p:txBody>
      </p:sp>
    </p:spTree>
    <p:extLst>
      <p:ext uri="{BB962C8B-B14F-4D97-AF65-F5344CB8AC3E}">
        <p14:creationId xmlns:p14="http://schemas.microsoft.com/office/powerpoint/2010/main" val="4081976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2500745" y="4793557"/>
            <a:ext cx="2743200" cy="365125"/>
          </a:xfrm>
          <a:prstGeom prst="rect">
            <a:avLst/>
          </a:prstGeom>
        </p:spPr>
        <p:txBody>
          <a:bodyPr/>
          <a:lstStyle/>
          <a:p>
            <a:fld id="{01831081-B931-4B96-85C3-2EBCA021A05C}" type="datetimeFigureOut">
              <a:rPr lang="en-US" smtClean="0"/>
              <a:t>1/31/2020</a:t>
            </a:fld>
            <a:endParaRPr lang="en-US" dirty="0"/>
          </a:p>
        </p:txBody>
      </p:sp>
      <p:sp>
        <p:nvSpPr>
          <p:cNvPr id="4" name="Footer Placeholder 3"/>
          <p:cNvSpPr>
            <a:spLocks noGrp="1"/>
          </p:cNvSpPr>
          <p:nvPr>
            <p:ph type="ftr" sz="quarter" idx="11"/>
          </p:nvPr>
        </p:nvSpPr>
        <p:spPr>
          <a:xfrm>
            <a:off x="5119254" y="4610994"/>
            <a:ext cx="41148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8922327" y="4745931"/>
            <a:ext cx="2743200" cy="365125"/>
          </a:xfrm>
          <a:prstGeom prst="rect">
            <a:avLst/>
          </a:prstGeom>
        </p:spPr>
        <p:txBody>
          <a:bodyPr/>
          <a:lstStyle/>
          <a:p>
            <a:fld id="{97A29102-7592-442B-911E-89EB0A6543D5}" type="slidenum">
              <a:rPr lang="en-US" smtClean="0"/>
              <a:t>‹N°›</a:t>
            </a:fld>
            <a:endParaRPr lang="en-US" dirty="0"/>
          </a:p>
        </p:txBody>
      </p:sp>
    </p:spTree>
    <p:extLst>
      <p:ext uri="{BB962C8B-B14F-4D97-AF65-F5344CB8AC3E}">
        <p14:creationId xmlns:p14="http://schemas.microsoft.com/office/powerpoint/2010/main" val="2122090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2500745" y="4793557"/>
            <a:ext cx="2743200" cy="365125"/>
          </a:xfrm>
          <a:prstGeom prst="rect">
            <a:avLst/>
          </a:prstGeom>
        </p:spPr>
        <p:txBody>
          <a:bodyPr/>
          <a:lstStyle/>
          <a:p>
            <a:fld id="{01831081-B931-4B96-85C3-2EBCA021A05C}" type="datetimeFigureOut">
              <a:rPr lang="en-US" smtClean="0"/>
              <a:t>1/31/2020</a:t>
            </a:fld>
            <a:endParaRPr lang="en-US" dirty="0"/>
          </a:p>
        </p:txBody>
      </p:sp>
      <p:sp>
        <p:nvSpPr>
          <p:cNvPr id="3" name="Footer Placeholder 2"/>
          <p:cNvSpPr>
            <a:spLocks noGrp="1"/>
          </p:cNvSpPr>
          <p:nvPr>
            <p:ph type="ftr" sz="quarter" idx="11"/>
          </p:nvPr>
        </p:nvSpPr>
        <p:spPr>
          <a:xfrm>
            <a:off x="5119254" y="4610994"/>
            <a:ext cx="41148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8922327" y="4745931"/>
            <a:ext cx="2743200" cy="365125"/>
          </a:xfrm>
          <a:prstGeom prst="rect">
            <a:avLst/>
          </a:prstGeom>
        </p:spPr>
        <p:txBody>
          <a:bodyPr/>
          <a:lstStyle/>
          <a:p>
            <a:fld id="{97A29102-7592-442B-911E-89EB0A6543D5}" type="slidenum">
              <a:rPr lang="en-US" smtClean="0"/>
              <a:t>‹N°›</a:t>
            </a:fld>
            <a:endParaRPr lang="en-US" dirty="0"/>
          </a:p>
        </p:txBody>
      </p:sp>
    </p:spTree>
    <p:extLst>
      <p:ext uri="{BB962C8B-B14F-4D97-AF65-F5344CB8AC3E}">
        <p14:creationId xmlns:p14="http://schemas.microsoft.com/office/powerpoint/2010/main" val="29731956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2500745" y="4793557"/>
            <a:ext cx="2743200" cy="365125"/>
          </a:xfrm>
          <a:prstGeom prst="rect">
            <a:avLst/>
          </a:prstGeom>
        </p:spPr>
        <p:txBody>
          <a:bodyPr/>
          <a:lstStyle/>
          <a:p>
            <a:fld id="{01831081-B931-4B96-85C3-2EBCA021A05C}" type="datetimeFigureOut">
              <a:rPr lang="en-US" smtClean="0"/>
              <a:t>1/31/2020</a:t>
            </a:fld>
            <a:endParaRPr lang="en-US" dirty="0"/>
          </a:p>
        </p:txBody>
      </p:sp>
      <p:sp>
        <p:nvSpPr>
          <p:cNvPr id="6" name="Footer Placeholder 5"/>
          <p:cNvSpPr>
            <a:spLocks noGrp="1"/>
          </p:cNvSpPr>
          <p:nvPr>
            <p:ph type="ftr" sz="quarter" idx="11"/>
          </p:nvPr>
        </p:nvSpPr>
        <p:spPr>
          <a:xfrm>
            <a:off x="5119254" y="4610994"/>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8922327" y="4745931"/>
            <a:ext cx="2743200" cy="365125"/>
          </a:xfrm>
          <a:prstGeom prst="rect">
            <a:avLst/>
          </a:prstGeom>
        </p:spPr>
        <p:txBody>
          <a:bodyPr/>
          <a:lstStyle/>
          <a:p>
            <a:fld id="{97A29102-7592-442B-911E-89EB0A6543D5}" type="slidenum">
              <a:rPr lang="en-US" smtClean="0"/>
              <a:t>‹N°›</a:t>
            </a:fld>
            <a:endParaRPr lang="en-US" dirty="0"/>
          </a:p>
        </p:txBody>
      </p:sp>
    </p:spTree>
    <p:extLst>
      <p:ext uri="{BB962C8B-B14F-4D97-AF65-F5344CB8AC3E}">
        <p14:creationId xmlns:p14="http://schemas.microsoft.com/office/powerpoint/2010/main" val="2936649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2500745" y="4793557"/>
            <a:ext cx="2743200" cy="365125"/>
          </a:xfrm>
          <a:prstGeom prst="rect">
            <a:avLst/>
          </a:prstGeom>
        </p:spPr>
        <p:txBody>
          <a:bodyPr/>
          <a:lstStyle/>
          <a:p>
            <a:fld id="{01831081-B931-4B96-85C3-2EBCA021A05C}" type="datetimeFigureOut">
              <a:rPr lang="en-US" smtClean="0"/>
              <a:t>1/31/2020</a:t>
            </a:fld>
            <a:endParaRPr lang="en-US" dirty="0"/>
          </a:p>
        </p:txBody>
      </p:sp>
      <p:sp>
        <p:nvSpPr>
          <p:cNvPr id="6" name="Footer Placeholder 5"/>
          <p:cNvSpPr>
            <a:spLocks noGrp="1"/>
          </p:cNvSpPr>
          <p:nvPr>
            <p:ph type="ftr" sz="quarter" idx="11"/>
          </p:nvPr>
        </p:nvSpPr>
        <p:spPr>
          <a:xfrm>
            <a:off x="5119254" y="4610994"/>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8922327" y="4745931"/>
            <a:ext cx="2743200" cy="365125"/>
          </a:xfrm>
          <a:prstGeom prst="rect">
            <a:avLst/>
          </a:prstGeom>
        </p:spPr>
        <p:txBody>
          <a:bodyPr/>
          <a:lstStyle/>
          <a:p>
            <a:fld id="{97A29102-7592-442B-911E-89EB0A6543D5}" type="slidenum">
              <a:rPr lang="en-US" smtClean="0"/>
              <a:t>‹N°›</a:t>
            </a:fld>
            <a:endParaRPr lang="en-US" dirty="0"/>
          </a:p>
        </p:txBody>
      </p:sp>
    </p:spTree>
    <p:extLst>
      <p:ext uri="{BB962C8B-B14F-4D97-AF65-F5344CB8AC3E}">
        <p14:creationId xmlns:p14="http://schemas.microsoft.com/office/powerpoint/2010/main" val="36194337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4"/>
          <p:cNvSpPr txBox="1">
            <a:spLocks/>
          </p:cNvSpPr>
          <p:nvPr/>
        </p:nvSpPr>
        <p:spPr>
          <a:xfrm>
            <a:off x="764757" y="6288087"/>
            <a:ext cx="5662353" cy="501650"/>
          </a:xfrm>
          <a:prstGeom prst="rect">
            <a:avLst/>
          </a:prstGeom>
        </p:spPr>
        <p:txBody>
          <a:bodyPr/>
          <a:lstStyle>
            <a:defPPr>
              <a:defRPr lang="en-US"/>
            </a:defPPr>
            <a:lvl1pPr marL="0" algn="l" defTabSz="914400" rtl="0" eaLnBrk="1" latinLnBrk="0" hangingPunct="1">
              <a:defRPr sz="2400" b="0" i="0" kern="1200">
                <a:solidFill>
                  <a:srgbClr val="4C287F"/>
                </a:solidFill>
                <a:latin typeface="El Messiri" panose="00000500000000000000" pitchFamily="50" charset="-78"/>
                <a:ea typeface="+mn-ea"/>
                <a:cs typeface="El Messiri" panose="00000500000000000000" pitchFamily="50" charset="-78"/>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800" b="1" dirty="0">
                <a:latin typeface="Segoe UI" panose="020B0502040204020203" pitchFamily="34" charset="0"/>
                <a:ea typeface="Lato Medium" panose="020F0502020204030203" pitchFamily="34" charset="0"/>
                <a:cs typeface="Segoe UI" panose="020B0502040204020203" pitchFamily="34" charset="0"/>
              </a:rPr>
              <a:t>This is Footer (18 Bold)</a:t>
            </a:r>
          </a:p>
        </p:txBody>
      </p:sp>
      <p:sp>
        <p:nvSpPr>
          <p:cNvPr id="10" name="Slide Number Placeholder 5"/>
          <p:cNvSpPr txBox="1">
            <a:spLocks/>
          </p:cNvSpPr>
          <p:nvPr/>
        </p:nvSpPr>
        <p:spPr>
          <a:xfrm>
            <a:off x="8610600" y="6288087"/>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El Messiri" panose="00000500000000000000" pitchFamily="50" charset="-78"/>
                <a:ea typeface="+mn-ea"/>
                <a:cs typeface="El Messiri" panose="00000500000000000000" pitchFamily="50" charset="-78"/>
              </a:defRPr>
            </a:lvl1pPr>
            <a:lvl2pPr marL="457200" algn="r" defTabSz="914400" rtl="0" eaLnBrk="1" latinLnBrk="0" hangingPunct="1">
              <a:defRPr sz="1800" kern="1200">
                <a:solidFill>
                  <a:srgbClr val="4C287F"/>
                </a:solidFill>
                <a:latin typeface="El Messiri" panose="00000500000000000000" pitchFamily="50" charset="-78"/>
                <a:ea typeface="+mn-ea"/>
                <a:cs typeface="El Messiri" panose="00000500000000000000" pitchFamily="50" charset="-78"/>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fld id="{F2D367CF-52EB-4749-B2AB-6AD54999878A}" type="slidenum">
              <a:rPr lang="en-US" b="1" smtClean="0">
                <a:latin typeface="Segoe UI" panose="020B0502040204020203" pitchFamily="34" charset="0"/>
                <a:cs typeface="Segoe UI" panose="020B0502040204020203" pitchFamily="34" charset="0"/>
              </a:rPr>
              <a:pPr lvl="1"/>
              <a:t>‹N°›</a:t>
            </a:fld>
            <a:endParaRPr lang="en-US"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58286644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87B08E5-C6D7-4DF1-9165-C772F1FD8214}"/>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reeform: Shape 4">
            <a:extLst>
              <a:ext uri="{FF2B5EF4-FFF2-40B4-BE49-F238E27FC236}">
                <a16:creationId xmlns:a16="http://schemas.microsoft.com/office/drawing/2014/main" id="{0BCA36B9-4E5F-49F2-82B1-DA2647FFCFA6}"/>
              </a:ext>
            </a:extLst>
          </p:cNvPr>
          <p:cNvSpPr/>
          <p:nvPr/>
        </p:nvSpPr>
        <p:spPr>
          <a:xfrm>
            <a:off x="-1" y="-1"/>
            <a:ext cx="7484607" cy="6857999"/>
          </a:xfrm>
          <a:custGeom>
            <a:avLst/>
            <a:gdLst>
              <a:gd name="connsiteX0" fmla="*/ 4012691 w 7484608"/>
              <a:gd name="connsiteY0" fmla="*/ 0 h 6858000"/>
              <a:gd name="connsiteX1" fmla="*/ 7484608 w 7484608"/>
              <a:gd name="connsiteY1" fmla="*/ 0 h 6858000"/>
              <a:gd name="connsiteX2" fmla="*/ 1739373 w 7484608"/>
              <a:gd name="connsiteY2" fmla="*/ 5624464 h 6858000"/>
              <a:gd name="connsiteX3" fmla="*/ 2999396 w 7484608"/>
              <a:gd name="connsiteY3" fmla="*/ 6858000 h 6858000"/>
              <a:gd name="connsiteX4" fmla="*/ 0 w 7484608"/>
              <a:gd name="connsiteY4" fmla="*/ 6858000 h 6858000"/>
              <a:gd name="connsiteX5" fmla="*/ 0 w 7484608"/>
              <a:gd name="connsiteY5" fmla="*/ 3928340 h 6858000"/>
              <a:gd name="connsiteX6" fmla="*/ 4012691 w 748460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4608" h="6858000">
                <a:moveTo>
                  <a:pt x="4012691" y="0"/>
                </a:moveTo>
                <a:lnTo>
                  <a:pt x="7484608" y="0"/>
                </a:lnTo>
                <a:lnTo>
                  <a:pt x="1739373" y="5624464"/>
                </a:lnTo>
                <a:lnTo>
                  <a:pt x="2999396" y="6858000"/>
                </a:lnTo>
                <a:lnTo>
                  <a:pt x="0" y="6858000"/>
                </a:lnTo>
                <a:lnTo>
                  <a:pt x="0" y="3928340"/>
                </a:lnTo>
                <a:lnTo>
                  <a:pt x="4012691" y="0"/>
                </a:lnTo>
                <a:close/>
              </a:path>
            </a:pathLst>
          </a:custGeom>
          <a:solidFill>
            <a:srgbClr val="115E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Shape 5">
            <a:extLst>
              <a:ext uri="{FF2B5EF4-FFF2-40B4-BE49-F238E27FC236}">
                <a16:creationId xmlns:a16="http://schemas.microsoft.com/office/drawing/2014/main" id="{44B90852-653E-415D-9EC1-5D4BB3319B3D}"/>
              </a:ext>
            </a:extLst>
          </p:cNvPr>
          <p:cNvSpPr/>
          <p:nvPr/>
        </p:nvSpPr>
        <p:spPr>
          <a:xfrm>
            <a:off x="0" y="3429001"/>
            <a:ext cx="3797997" cy="3428999"/>
          </a:xfrm>
          <a:custGeom>
            <a:avLst/>
            <a:gdLst>
              <a:gd name="connsiteX0" fmla="*/ 368998 w 3797997"/>
              <a:gd name="connsiteY0" fmla="*/ 0 h 3428999"/>
              <a:gd name="connsiteX1" fmla="*/ 3797997 w 3797997"/>
              <a:gd name="connsiteY1" fmla="*/ 3428999 h 3428999"/>
              <a:gd name="connsiteX2" fmla="*/ 0 w 3797997"/>
              <a:gd name="connsiteY2" fmla="*/ 3428999 h 3428999"/>
              <a:gd name="connsiteX3" fmla="*/ 0 w 3797997"/>
              <a:gd name="connsiteY3" fmla="*/ 368998 h 3428999"/>
              <a:gd name="connsiteX4" fmla="*/ 368998 w 3797997"/>
              <a:gd name="connsiteY4" fmla="*/ 0 h 3428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997" h="3428999">
                <a:moveTo>
                  <a:pt x="368998" y="0"/>
                </a:moveTo>
                <a:lnTo>
                  <a:pt x="3797997" y="3428999"/>
                </a:lnTo>
                <a:lnTo>
                  <a:pt x="0" y="3428999"/>
                </a:lnTo>
                <a:lnTo>
                  <a:pt x="0" y="368998"/>
                </a:lnTo>
                <a:lnTo>
                  <a:pt x="368998" y="0"/>
                </a:lnTo>
                <a:close/>
              </a:path>
            </a:pathLst>
          </a:custGeom>
          <a:solidFill>
            <a:srgbClr val="4C28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Circle: Hollow 6">
            <a:extLst>
              <a:ext uri="{FF2B5EF4-FFF2-40B4-BE49-F238E27FC236}">
                <a16:creationId xmlns:a16="http://schemas.microsoft.com/office/drawing/2014/main" id="{2BE73BB2-BA66-436B-A73F-0E24662CA239}"/>
              </a:ext>
            </a:extLst>
          </p:cNvPr>
          <p:cNvSpPr/>
          <p:nvPr/>
        </p:nvSpPr>
        <p:spPr>
          <a:xfrm>
            <a:off x="943897" y="3893574"/>
            <a:ext cx="2544906" cy="2456231"/>
          </a:xfrm>
          <a:prstGeom prst="donut">
            <a:avLst>
              <a:gd name="adj" fmla="val 12644"/>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latin typeface="Segoe UI"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174824D4-11A3-4178-83CA-A0E692516882}"/>
              </a:ext>
            </a:extLst>
          </p:cNvPr>
          <p:cNvSpPr txBox="1"/>
          <p:nvPr/>
        </p:nvSpPr>
        <p:spPr>
          <a:xfrm>
            <a:off x="2410890" y="4506136"/>
            <a:ext cx="9781110" cy="615553"/>
          </a:xfrm>
          <a:prstGeom prst="rect">
            <a:avLst/>
          </a:prstGeom>
          <a:noFill/>
        </p:spPr>
        <p:txBody>
          <a:bodyPr wrap="square" lIns="0" tIns="0" rIns="0" bIns="0" rtlCol="0">
            <a:spAutoFit/>
          </a:bodyPr>
          <a:lstStyle/>
          <a:p>
            <a:pPr algn="ctr"/>
            <a:r>
              <a:rPr lang="en-IE" sz="4000" b="1" dirty="0">
                <a:latin typeface="Segoe UI" panose="020B0502040204020203" pitchFamily="34" charset="0"/>
                <a:cs typeface="Segoe UI" panose="020B0502040204020203" pitchFamily="34" charset="0"/>
              </a:rPr>
              <a:t>Incident management process</a:t>
            </a:r>
          </a:p>
        </p:txBody>
      </p:sp>
      <p:pic>
        <p:nvPicPr>
          <p:cNvPr id="10" name="Picture 10" descr="Related image">
            <a:extLst>
              <a:ext uri="{FF2B5EF4-FFF2-40B4-BE49-F238E27FC236}">
                <a16:creationId xmlns:a16="http://schemas.microsoft.com/office/drawing/2014/main" id="{C38531FF-F3CA-4122-BE70-C37DC081E08B}"/>
              </a:ext>
            </a:extLst>
          </p:cNvPr>
          <p:cNvPicPr>
            <a:picLocks noChangeAspect="1" noChangeArrowheads="1"/>
          </p:cNvPicPr>
          <p:nvPr/>
        </p:nvPicPr>
        <p:blipFill>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598496" y="1121664"/>
            <a:ext cx="3136014" cy="3136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2166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par>
                          <p:cTn id="18" fill="hold">
                            <p:stCondLst>
                              <p:cond delay="1000"/>
                            </p:stCondLst>
                            <p:childTnLst>
                              <p:par>
                                <p:cTn id="19" presetID="22" presetClass="entr" presetSubtype="2"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right)">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62D89645-4958-40CB-B80F-B9A10324EAEB}"/>
              </a:ext>
            </a:extLst>
          </p:cNvPr>
          <p:cNvSpPr>
            <a:spLocks noGrp="1"/>
          </p:cNvSpPr>
          <p:nvPr>
            <p:ph idx="1"/>
          </p:nvPr>
        </p:nvSpPr>
        <p:spPr>
          <a:xfrm>
            <a:off x="838200" y="1325563"/>
            <a:ext cx="10515600" cy="4851400"/>
          </a:xfrm>
        </p:spPr>
        <p:txBody>
          <a:bodyPr>
            <a:noAutofit/>
          </a:bodyPr>
          <a:lstStyle/>
          <a:p>
            <a:r>
              <a:rPr lang="en-US" dirty="0">
                <a:latin typeface="Segoe UI" pitchFamily="34" charset="0"/>
                <a:cs typeface="Segoe UI" pitchFamily="34" charset="0"/>
              </a:rPr>
              <a:t>Convert the feature values in the form to be used for analysis by remove extra information from feature values.</a:t>
            </a:r>
          </a:p>
          <a:p>
            <a:endParaRPr lang="en-US" dirty="0">
              <a:latin typeface="Segoe UI" pitchFamily="34" charset="0"/>
              <a:cs typeface="Segoe UI" pitchFamily="34" charset="0"/>
            </a:endParaRPr>
          </a:p>
          <a:p>
            <a:r>
              <a:rPr lang="en-US" dirty="0">
                <a:latin typeface="Segoe UI" pitchFamily="34" charset="0"/>
                <a:cs typeface="Segoe UI" pitchFamily="34" charset="0"/>
              </a:rPr>
              <a:t>Missing values in the dataset are shown by </a:t>
            </a:r>
            <a:r>
              <a:rPr lang="en-US" b="1" dirty="0">
                <a:solidFill>
                  <a:srgbClr val="FF0000"/>
                </a:solidFill>
                <a:latin typeface="Segoe UI" pitchFamily="34" charset="0"/>
                <a:cs typeface="Segoe UI" pitchFamily="34" charset="0"/>
              </a:rPr>
              <a:t>?</a:t>
            </a:r>
            <a:r>
              <a:rPr lang="en-US" dirty="0">
                <a:latin typeface="Segoe UI" pitchFamily="34" charset="0"/>
                <a:cs typeface="Segoe UI" pitchFamily="34" charset="0"/>
              </a:rPr>
              <a:t> lets convert them in </a:t>
            </a:r>
            <a:r>
              <a:rPr lang="en-US" b="1" dirty="0">
                <a:solidFill>
                  <a:srgbClr val="FF0000"/>
                </a:solidFill>
                <a:latin typeface="Segoe UI" pitchFamily="34" charset="0"/>
                <a:cs typeface="Segoe UI" pitchFamily="34" charset="0"/>
              </a:rPr>
              <a:t>nan</a:t>
            </a:r>
            <a:r>
              <a:rPr lang="en-US" dirty="0">
                <a:latin typeface="Segoe UI" pitchFamily="34" charset="0"/>
                <a:cs typeface="Segoe UI" pitchFamily="34" charset="0"/>
              </a:rPr>
              <a:t> which is identifier of missing values in python.</a:t>
            </a:r>
          </a:p>
          <a:p>
            <a:pPr marL="0" indent="0">
              <a:buNone/>
            </a:pPr>
            <a:endParaRPr lang="en-US" dirty="0">
              <a:latin typeface="Segoe UI" pitchFamily="34" charset="0"/>
              <a:cs typeface="Segoe UI" pitchFamily="34" charset="0"/>
            </a:endParaRPr>
          </a:p>
          <a:p>
            <a:r>
              <a:rPr lang="en-US" dirty="0">
                <a:latin typeface="Segoe UI" pitchFamily="34" charset="0"/>
                <a:cs typeface="Segoe UI" pitchFamily="34" charset="0"/>
              </a:rPr>
              <a:t>Create a new feature </a:t>
            </a:r>
            <a:r>
              <a:rPr lang="en-US" b="1" dirty="0" err="1">
                <a:solidFill>
                  <a:srgbClr val="FF0000"/>
                </a:solidFill>
                <a:latin typeface="Segoe UI" pitchFamily="34" charset="0"/>
                <a:cs typeface="Segoe UI" pitchFamily="34" charset="0"/>
              </a:rPr>
              <a:t>closed_at_opened_at</a:t>
            </a:r>
            <a:r>
              <a:rPr lang="en-US" b="1" dirty="0">
                <a:solidFill>
                  <a:srgbClr val="FF0000"/>
                </a:solidFill>
                <a:latin typeface="Segoe UI" pitchFamily="34" charset="0"/>
                <a:cs typeface="Segoe UI" pitchFamily="34" charset="0"/>
              </a:rPr>
              <a:t> </a:t>
            </a:r>
            <a:r>
              <a:rPr lang="en-US" dirty="0">
                <a:latin typeface="Segoe UI" pitchFamily="34" charset="0"/>
                <a:cs typeface="Segoe UI" pitchFamily="34" charset="0"/>
              </a:rPr>
              <a:t>which is used as class variable.</a:t>
            </a:r>
          </a:p>
          <a:p>
            <a:pPr marL="0" indent="0">
              <a:buNone/>
            </a:pPr>
            <a:endParaRPr lang="en-US" dirty="0">
              <a:latin typeface="Segoe UI" pitchFamily="34" charset="0"/>
              <a:cs typeface="Segoe UI" pitchFamily="34" charset="0"/>
            </a:endParaRPr>
          </a:p>
          <a:p>
            <a:r>
              <a:rPr lang="en-US" dirty="0">
                <a:latin typeface="Segoe UI" pitchFamily="34" charset="0"/>
                <a:cs typeface="Segoe UI" pitchFamily="34" charset="0"/>
              </a:rPr>
              <a:t>Filter useful information from the dataset to be used further.</a:t>
            </a:r>
          </a:p>
          <a:p>
            <a:endParaRPr lang="en-US" dirty="0">
              <a:latin typeface="Segoe UI" pitchFamily="34" charset="0"/>
              <a:cs typeface="Segoe UI" pitchFamily="34" charset="0"/>
            </a:endParaRPr>
          </a:p>
        </p:txBody>
      </p:sp>
      <p:sp>
        <p:nvSpPr>
          <p:cNvPr id="5" name="Title 2">
            <a:extLst>
              <a:ext uri="{FF2B5EF4-FFF2-40B4-BE49-F238E27FC236}">
                <a16:creationId xmlns:a16="http://schemas.microsoft.com/office/drawing/2014/main" id="{3FA2BBBF-83EF-4B4D-BDF2-53274D871B26}"/>
              </a:ext>
            </a:extLst>
          </p:cNvPr>
          <p:cNvSpPr txBox="1">
            <a:spLocks/>
          </p:cNvSpPr>
          <p:nvPr/>
        </p:nvSpPr>
        <p:spPr>
          <a:xfrm>
            <a:off x="838200"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rPr>
              <a:t>Data Preprocessing and Understanding</a:t>
            </a:r>
            <a:endParaRPr lang="id-ID"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endParaRPr>
          </a:p>
        </p:txBody>
      </p:sp>
      <p:sp>
        <p:nvSpPr>
          <p:cNvPr id="6" name="Rectangle 5">
            <a:extLst>
              <a:ext uri="{FF2B5EF4-FFF2-40B4-BE49-F238E27FC236}">
                <a16:creationId xmlns:a16="http://schemas.microsoft.com/office/drawing/2014/main" id="{0E563CEA-24F7-4754-8D46-5BEBAA146523}"/>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Straight Connector 6">
            <a:extLst>
              <a:ext uri="{FF2B5EF4-FFF2-40B4-BE49-F238E27FC236}">
                <a16:creationId xmlns:a16="http://schemas.microsoft.com/office/drawing/2014/main" id="{42D68277-B7EC-4E1A-9C9D-E5EC931DA9D9}"/>
              </a:ext>
            </a:extLst>
          </p:cNvPr>
          <p:cNvCxnSpPr>
            <a:cxnSpLocks/>
          </p:cNvCxnSpPr>
          <p:nvPr/>
        </p:nvCxnSpPr>
        <p:spPr>
          <a:xfrm>
            <a:off x="888077" y="986840"/>
            <a:ext cx="10267603"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5715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wipe(left)">
                                      <p:cBhvr>
                                        <p:cTn id="16" dur="500"/>
                                        <p:tgtEl>
                                          <p:spTgt spid="4">
                                            <p:txEl>
                                              <p:pRg st="0" end="0"/>
                                            </p:txEl>
                                          </p:spTgt>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wipe(left)">
                                      <p:cBhvr>
                                        <p:cTn id="20" dur="500"/>
                                        <p:tgtEl>
                                          <p:spTgt spid="4">
                                            <p:txEl>
                                              <p:pRg st="2" end="2"/>
                                            </p:txEl>
                                          </p:spTgt>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4">
                                            <p:txEl>
                                              <p:pRg st="4" end="4"/>
                                            </p:txEl>
                                          </p:spTgt>
                                        </p:tgtEl>
                                        <p:attrNameLst>
                                          <p:attrName>style.visibility</p:attrName>
                                        </p:attrNameLst>
                                      </p:cBhvr>
                                      <p:to>
                                        <p:strVal val="visible"/>
                                      </p:to>
                                    </p:set>
                                    <p:animEffect transition="in" filter="wipe(left)">
                                      <p:cBhvr>
                                        <p:cTn id="24" dur="500"/>
                                        <p:tgtEl>
                                          <p:spTgt spid="4">
                                            <p:txEl>
                                              <p:pRg st="4" end="4"/>
                                            </p:txEl>
                                          </p:spTgt>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4">
                                            <p:txEl>
                                              <p:pRg st="6" end="6"/>
                                            </p:txEl>
                                          </p:spTgt>
                                        </p:tgtEl>
                                        <p:attrNameLst>
                                          <p:attrName>style.visibility</p:attrName>
                                        </p:attrNameLst>
                                      </p:cBhvr>
                                      <p:to>
                                        <p:strVal val="visible"/>
                                      </p:to>
                                    </p:set>
                                    <p:animEffect transition="in" filter="wipe(left)">
                                      <p:cBhvr>
                                        <p:cTn id="28"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A5E33BE-09C7-4F31-BCA1-C21935AB6CDF}"/>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3">
            <a:extLst>
              <a:ext uri="{FF2B5EF4-FFF2-40B4-BE49-F238E27FC236}">
                <a16:creationId xmlns:a16="http://schemas.microsoft.com/office/drawing/2014/main" id="{FA4D98E5-4393-4B05-8C25-C4BEEB452394}"/>
              </a:ext>
            </a:extLst>
          </p:cNvPr>
          <p:cNvSpPr/>
          <p:nvPr/>
        </p:nvSpPr>
        <p:spPr>
          <a:xfrm>
            <a:off x="228744" y="-1"/>
            <a:ext cx="7484607" cy="6857999"/>
          </a:xfrm>
          <a:custGeom>
            <a:avLst/>
            <a:gdLst>
              <a:gd name="connsiteX0" fmla="*/ 4012691 w 7484608"/>
              <a:gd name="connsiteY0" fmla="*/ 0 h 6858000"/>
              <a:gd name="connsiteX1" fmla="*/ 7484608 w 7484608"/>
              <a:gd name="connsiteY1" fmla="*/ 0 h 6858000"/>
              <a:gd name="connsiteX2" fmla="*/ 1739373 w 7484608"/>
              <a:gd name="connsiteY2" fmla="*/ 5624464 h 6858000"/>
              <a:gd name="connsiteX3" fmla="*/ 2999396 w 7484608"/>
              <a:gd name="connsiteY3" fmla="*/ 6858000 h 6858000"/>
              <a:gd name="connsiteX4" fmla="*/ 0 w 7484608"/>
              <a:gd name="connsiteY4" fmla="*/ 6858000 h 6858000"/>
              <a:gd name="connsiteX5" fmla="*/ 0 w 7484608"/>
              <a:gd name="connsiteY5" fmla="*/ 3928340 h 6858000"/>
              <a:gd name="connsiteX6" fmla="*/ 4012691 w 748460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4608" h="6858000">
                <a:moveTo>
                  <a:pt x="4012691" y="0"/>
                </a:moveTo>
                <a:lnTo>
                  <a:pt x="7484608" y="0"/>
                </a:lnTo>
                <a:lnTo>
                  <a:pt x="1739373" y="5624464"/>
                </a:lnTo>
                <a:lnTo>
                  <a:pt x="2999396" y="6858000"/>
                </a:lnTo>
                <a:lnTo>
                  <a:pt x="0" y="6858000"/>
                </a:lnTo>
                <a:lnTo>
                  <a:pt x="0" y="3928340"/>
                </a:lnTo>
                <a:lnTo>
                  <a:pt x="4012691" y="0"/>
                </a:lnTo>
                <a:close/>
              </a:path>
            </a:pathLst>
          </a:custGeom>
          <a:solidFill>
            <a:srgbClr val="115E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 name="Freeform: Shape 4">
            <a:extLst>
              <a:ext uri="{FF2B5EF4-FFF2-40B4-BE49-F238E27FC236}">
                <a16:creationId xmlns:a16="http://schemas.microsoft.com/office/drawing/2014/main" id="{329820A9-0E74-4802-AC77-338BE82DEF5C}"/>
              </a:ext>
            </a:extLst>
          </p:cNvPr>
          <p:cNvSpPr/>
          <p:nvPr/>
        </p:nvSpPr>
        <p:spPr>
          <a:xfrm>
            <a:off x="228745" y="3603171"/>
            <a:ext cx="3797997" cy="3254829"/>
          </a:xfrm>
          <a:custGeom>
            <a:avLst/>
            <a:gdLst>
              <a:gd name="connsiteX0" fmla="*/ 368998 w 3797997"/>
              <a:gd name="connsiteY0" fmla="*/ 0 h 3428999"/>
              <a:gd name="connsiteX1" fmla="*/ 3797997 w 3797997"/>
              <a:gd name="connsiteY1" fmla="*/ 3428999 h 3428999"/>
              <a:gd name="connsiteX2" fmla="*/ 0 w 3797997"/>
              <a:gd name="connsiteY2" fmla="*/ 3428999 h 3428999"/>
              <a:gd name="connsiteX3" fmla="*/ 0 w 3797997"/>
              <a:gd name="connsiteY3" fmla="*/ 368998 h 3428999"/>
              <a:gd name="connsiteX4" fmla="*/ 368998 w 3797997"/>
              <a:gd name="connsiteY4" fmla="*/ 0 h 3428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997" h="3428999">
                <a:moveTo>
                  <a:pt x="368998" y="0"/>
                </a:moveTo>
                <a:lnTo>
                  <a:pt x="3797997" y="3428999"/>
                </a:lnTo>
                <a:lnTo>
                  <a:pt x="0" y="3428999"/>
                </a:lnTo>
                <a:lnTo>
                  <a:pt x="0" y="368998"/>
                </a:lnTo>
                <a:lnTo>
                  <a:pt x="368998" y="0"/>
                </a:lnTo>
                <a:close/>
              </a:path>
            </a:pathLst>
          </a:custGeom>
          <a:solidFill>
            <a:srgbClr val="4C28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7E979A35-CC5E-4384-A2A5-7C25ABBCC574}"/>
              </a:ext>
            </a:extLst>
          </p:cNvPr>
          <p:cNvSpPr txBox="1"/>
          <p:nvPr/>
        </p:nvSpPr>
        <p:spPr>
          <a:xfrm>
            <a:off x="3107674" y="4465826"/>
            <a:ext cx="10115172" cy="166199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rPr>
              <a:t>Relationship b/w variables</a:t>
            </a:r>
          </a:p>
          <a:p>
            <a:r>
              <a:rPr lang="en-US" sz="5400"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rPr>
              <a:t> and target variable</a:t>
            </a:r>
            <a:endParaRPr lang="id-ID" sz="5400"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endParaRPr>
          </a:p>
        </p:txBody>
      </p:sp>
      <p:pic>
        <p:nvPicPr>
          <p:cNvPr id="21" name="Picture 20" descr="Related image">
            <a:extLst>
              <a:ext uri="{FF2B5EF4-FFF2-40B4-BE49-F238E27FC236}">
                <a16:creationId xmlns:a16="http://schemas.microsoft.com/office/drawing/2014/main" id="{BAEE4F74-A38C-4935-9C7D-0FE624EE059D}"/>
              </a:ext>
            </a:extLst>
          </p:cNvPr>
          <p:cNvPicPr>
            <a:picLocks noChangeAspect="1" noChangeArrowheads="1"/>
          </p:cNvPicPr>
          <p:nvPr/>
        </p:nvPicPr>
        <p:blipFill>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827241" y="1121664"/>
            <a:ext cx="3136014" cy="3136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779909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right)">
                                      <p:cBhvr>
                                        <p:cTn id="7" dur="500"/>
                                        <p:tgtEl>
                                          <p:spTgt spid="18"/>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ipe(down)">
                                      <p:cBhvr>
                                        <p:cTn id="10" dur="500"/>
                                        <p:tgtEl>
                                          <p:spTgt spid="19"/>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childTnLst>
                          </p:cTn>
                        </p:par>
                        <p:par>
                          <p:cTn id="15" fill="hold">
                            <p:stCondLst>
                              <p:cond delay="1000"/>
                            </p:stCondLst>
                            <p:childTnLst>
                              <p:par>
                                <p:cTn id="16" presetID="22" presetClass="entr" presetSubtype="2"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wipe(right)">
                                      <p:cBhvr>
                                        <p:cTn id="1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0534502A-6154-428E-BDAC-2A971672FA0D}"/>
              </a:ext>
            </a:extLst>
          </p:cNvPr>
          <p:cNvSpPr>
            <a:spLocks noGrp="1"/>
          </p:cNvSpPr>
          <p:nvPr>
            <p:ph idx="1"/>
          </p:nvPr>
        </p:nvSpPr>
        <p:spPr>
          <a:xfrm>
            <a:off x="838200" y="1339851"/>
            <a:ext cx="10515600" cy="4851400"/>
          </a:xfrm>
        </p:spPr>
        <p:txBody>
          <a:bodyPr>
            <a:normAutofit lnSpcReduction="10000"/>
          </a:bodyPr>
          <a:lstStyle/>
          <a:p>
            <a:pPr marL="0" indent="0">
              <a:buNone/>
            </a:pPr>
            <a:r>
              <a:rPr lang="en-US" sz="3200" b="1" dirty="0">
                <a:latin typeface="Segoe UI" pitchFamily="34" charset="0"/>
                <a:cs typeface="Segoe UI" pitchFamily="34" charset="0"/>
              </a:rPr>
              <a:t>Insights:</a:t>
            </a:r>
          </a:p>
          <a:p>
            <a:r>
              <a:rPr lang="en-US" dirty="0">
                <a:latin typeface="Segoe UI" pitchFamily="34" charset="0"/>
                <a:cs typeface="Segoe UI" pitchFamily="34" charset="0"/>
              </a:rPr>
              <a:t>An incident updated to several states before closure.</a:t>
            </a:r>
          </a:p>
          <a:p>
            <a:endParaRPr lang="en-US" sz="1300" dirty="0">
              <a:latin typeface="Segoe UI" pitchFamily="34" charset="0"/>
              <a:cs typeface="Segoe UI" pitchFamily="34" charset="0"/>
            </a:endParaRPr>
          </a:p>
          <a:p>
            <a:r>
              <a:rPr lang="en-US" dirty="0">
                <a:latin typeface="Segoe UI" pitchFamily="34" charset="0"/>
                <a:cs typeface="Segoe UI" pitchFamily="34" charset="0"/>
              </a:rPr>
              <a:t>Like Incidents which are New – Represents if the customer contact the help desk about a new problem, </a:t>
            </a:r>
            <a:r>
              <a:rPr lang="en-US" b="1" dirty="0">
                <a:solidFill>
                  <a:srgbClr val="FF0000"/>
                </a:solidFill>
                <a:latin typeface="Segoe UI" pitchFamily="34" charset="0"/>
                <a:cs typeface="Segoe UI" pitchFamily="34" charset="0"/>
              </a:rPr>
              <a:t>new</a:t>
            </a:r>
            <a:r>
              <a:rPr lang="en-US" dirty="0">
                <a:latin typeface="Segoe UI" pitchFamily="34" charset="0"/>
                <a:cs typeface="Segoe UI" pitchFamily="34" charset="0"/>
              </a:rPr>
              <a:t> incident number will be the created by help desk Agent.</a:t>
            </a:r>
          </a:p>
          <a:p>
            <a:endParaRPr lang="en-US" sz="1300" dirty="0">
              <a:latin typeface="Segoe UI" pitchFamily="34" charset="0"/>
              <a:cs typeface="Segoe UI" pitchFamily="34" charset="0"/>
            </a:endParaRPr>
          </a:p>
          <a:p>
            <a:r>
              <a:rPr lang="en-US" dirty="0">
                <a:latin typeface="Segoe UI" pitchFamily="34" charset="0"/>
                <a:cs typeface="Segoe UI" pitchFamily="34" charset="0"/>
              </a:rPr>
              <a:t>Incidents already Exist – Represents if the customer contact the help desk about an existing issue, the Agent of help desk will search existing numbers and update the user status. Therefore, the same incident number is repeated in the dataset with </a:t>
            </a:r>
            <a:r>
              <a:rPr lang="en-US" b="1" dirty="0">
                <a:solidFill>
                  <a:srgbClr val="FF0000"/>
                </a:solidFill>
                <a:latin typeface="Segoe UI" pitchFamily="34" charset="0"/>
                <a:cs typeface="Segoe UI" pitchFamily="34" charset="0"/>
              </a:rPr>
              <a:t>updated</a:t>
            </a:r>
            <a:r>
              <a:rPr lang="en-US" dirty="0">
                <a:latin typeface="Segoe UI" pitchFamily="34" charset="0"/>
                <a:cs typeface="Segoe UI" pitchFamily="34" charset="0"/>
              </a:rPr>
              <a:t> values of status.</a:t>
            </a: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IE" b="1" dirty="0">
              <a:latin typeface="Segoe UI" pitchFamily="34" charset="0"/>
              <a:cs typeface="Segoe UI" pitchFamily="34" charset="0"/>
            </a:endParaRPr>
          </a:p>
        </p:txBody>
      </p:sp>
      <p:sp>
        <p:nvSpPr>
          <p:cNvPr id="7" name="Rectangle 6">
            <a:extLst>
              <a:ext uri="{FF2B5EF4-FFF2-40B4-BE49-F238E27FC236}">
                <a16:creationId xmlns:a16="http://schemas.microsoft.com/office/drawing/2014/main" id="{266D61A9-0B4E-4E81-A6C4-45E53CC4C010}"/>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2">
            <a:extLst>
              <a:ext uri="{FF2B5EF4-FFF2-40B4-BE49-F238E27FC236}">
                <a16:creationId xmlns:a16="http://schemas.microsoft.com/office/drawing/2014/main" id="{20BCE403-FFCC-4833-BC81-E8956E0877D1}"/>
              </a:ext>
            </a:extLst>
          </p:cNvPr>
          <p:cNvSpPr txBox="1">
            <a:spLocks/>
          </p:cNvSpPr>
          <p:nvPr/>
        </p:nvSpPr>
        <p:spPr>
          <a:xfrm>
            <a:off x="274320" y="14288"/>
            <a:ext cx="1191768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rPr>
              <a:t>Relationship of target and incident number</a:t>
            </a:r>
          </a:p>
        </p:txBody>
      </p:sp>
      <p:cxnSp>
        <p:nvCxnSpPr>
          <p:cNvPr id="12" name="Straight Connector 11">
            <a:extLst>
              <a:ext uri="{FF2B5EF4-FFF2-40B4-BE49-F238E27FC236}">
                <a16:creationId xmlns:a16="http://schemas.microsoft.com/office/drawing/2014/main" id="{B55A242B-5D4E-43EE-9075-37AB495EA3C4}"/>
              </a:ext>
            </a:extLst>
          </p:cNvPr>
          <p:cNvCxnSpPr>
            <a:cxnSpLocks/>
          </p:cNvCxnSpPr>
          <p:nvPr/>
        </p:nvCxnSpPr>
        <p:spPr>
          <a:xfrm>
            <a:off x="441960" y="986840"/>
            <a:ext cx="11231880"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2327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wipe(left)">
                                      <p:cBhvr>
                                        <p:cTn id="16" dur="500"/>
                                        <p:tgtEl>
                                          <p:spTgt spid="4">
                                            <p:txEl>
                                              <p:pRg st="0" end="0"/>
                                            </p:txEl>
                                          </p:spTgt>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Effect transition="in" filter="wipe(left)">
                                      <p:cBhvr>
                                        <p:cTn id="20" dur="500"/>
                                        <p:tgtEl>
                                          <p:spTgt spid="4">
                                            <p:txEl>
                                              <p:pRg st="1" end="1"/>
                                            </p:txEl>
                                          </p:spTgt>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4">
                                            <p:txEl>
                                              <p:pRg st="3" end="3"/>
                                            </p:txEl>
                                          </p:spTgt>
                                        </p:tgtEl>
                                        <p:attrNameLst>
                                          <p:attrName>style.visibility</p:attrName>
                                        </p:attrNameLst>
                                      </p:cBhvr>
                                      <p:to>
                                        <p:strVal val="visible"/>
                                      </p:to>
                                    </p:set>
                                    <p:animEffect transition="in" filter="wipe(left)">
                                      <p:cBhvr>
                                        <p:cTn id="24" dur="500"/>
                                        <p:tgtEl>
                                          <p:spTgt spid="4">
                                            <p:txEl>
                                              <p:pRg st="3" end="3"/>
                                            </p:txEl>
                                          </p:spTgt>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4">
                                            <p:txEl>
                                              <p:pRg st="5" end="5"/>
                                            </p:txEl>
                                          </p:spTgt>
                                        </p:tgtEl>
                                        <p:attrNameLst>
                                          <p:attrName>style.visibility</p:attrName>
                                        </p:attrNameLst>
                                      </p:cBhvr>
                                      <p:to>
                                        <p:strVal val="visible"/>
                                      </p:to>
                                    </p:set>
                                    <p:animEffect transition="in" filter="wipe(left)">
                                      <p:cBhvr>
                                        <p:cTn id="28"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194F17A7-0729-4753-8646-1907C1F1ECE3}"/>
              </a:ext>
            </a:extLst>
          </p:cNvPr>
          <p:cNvSpPr>
            <a:spLocks noGrp="1"/>
          </p:cNvSpPr>
          <p:nvPr>
            <p:ph idx="1"/>
          </p:nvPr>
        </p:nvSpPr>
        <p:spPr>
          <a:xfrm>
            <a:off x="838200" y="1339851"/>
            <a:ext cx="10515600" cy="4851400"/>
          </a:xfrm>
        </p:spPr>
        <p:txBody>
          <a:bodyPr>
            <a:normAutofit/>
          </a:bodyPr>
          <a:lstStyle/>
          <a:p>
            <a:pPr marL="0" indent="0">
              <a:buNone/>
            </a:pPr>
            <a:r>
              <a:rPr lang="en-US" sz="3200" b="1" dirty="0">
                <a:latin typeface="Segoe UI" pitchFamily="34" charset="0"/>
                <a:cs typeface="Segoe UI" pitchFamily="34" charset="0"/>
              </a:rPr>
              <a:t>Insights:</a:t>
            </a:r>
          </a:p>
          <a:p>
            <a:r>
              <a:rPr lang="en-US" dirty="0">
                <a:latin typeface="Segoe UI" pitchFamily="34" charset="0"/>
                <a:cs typeface="Segoe UI" pitchFamily="34" charset="0"/>
              </a:rPr>
              <a:t>Resolution of Incident – When the service has been restored to standard operation, the incident number must be resolved, which may be a fix temporarily or permanent.</a:t>
            </a:r>
          </a:p>
          <a:p>
            <a:endParaRPr lang="en-US" sz="1200" dirty="0">
              <a:latin typeface="Segoe UI" pitchFamily="34" charset="0"/>
              <a:cs typeface="Segoe UI" pitchFamily="34" charset="0"/>
            </a:endParaRPr>
          </a:p>
          <a:p>
            <a:r>
              <a:rPr lang="en-US" dirty="0">
                <a:latin typeface="Segoe UI" pitchFamily="34" charset="0"/>
                <a:cs typeface="Segoe UI" pitchFamily="34" charset="0"/>
              </a:rPr>
              <a:t>Until service has been restored incidents should not be moved to a status of </a:t>
            </a:r>
            <a:r>
              <a:rPr lang="en-US" b="1" dirty="0">
                <a:solidFill>
                  <a:srgbClr val="FF0000"/>
                </a:solidFill>
                <a:latin typeface="Segoe UI" pitchFamily="34" charset="0"/>
                <a:cs typeface="Segoe UI" pitchFamily="34" charset="0"/>
              </a:rPr>
              <a:t>resolved</a:t>
            </a:r>
            <a:r>
              <a:rPr lang="en-US" dirty="0">
                <a:latin typeface="Segoe UI" pitchFamily="34" charset="0"/>
                <a:cs typeface="Segoe UI" pitchFamily="34" charset="0"/>
              </a:rPr>
              <a:t>.</a:t>
            </a:r>
          </a:p>
          <a:p>
            <a:pPr marL="0" indent="0">
              <a:buNone/>
            </a:pPr>
            <a:endParaRPr lang="en-US" sz="1200" dirty="0">
              <a:latin typeface="Segoe UI" pitchFamily="34" charset="0"/>
              <a:cs typeface="Segoe UI" pitchFamily="34" charset="0"/>
            </a:endParaRPr>
          </a:p>
          <a:p>
            <a:r>
              <a:rPr lang="en-US" dirty="0">
                <a:latin typeface="Segoe UI" pitchFamily="34" charset="0"/>
                <a:cs typeface="Segoe UI" pitchFamily="34" charset="0"/>
              </a:rPr>
              <a:t>Closure of Incident – status of the Incidents must not be moved to a </a:t>
            </a:r>
            <a:r>
              <a:rPr lang="en-US" b="1" dirty="0">
                <a:solidFill>
                  <a:srgbClr val="FF0000"/>
                </a:solidFill>
                <a:latin typeface="Segoe UI" pitchFamily="34" charset="0"/>
                <a:cs typeface="Segoe UI" pitchFamily="34" charset="0"/>
              </a:rPr>
              <a:t>closed</a:t>
            </a:r>
            <a:r>
              <a:rPr lang="en-US" dirty="0">
                <a:latin typeface="Segoe UI" pitchFamily="34" charset="0"/>
                <a:cs typeface="Segoe UI" pitchFamily="34" charset="0"/>
              </a:rPr>
              <a:t> until the customer confirmed the incident resolution.</a:t>
            </a: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IE" b="1" dirty="0">
              <a:latin typeface="Segoe UI" pitchFamily="34" charset="0"/>
              <a:cs typeface="Segoe UI" pitchFamily="34" charset="0"/>
            </a:endParaRPr>
          </a:p>
        </p:txBody>
      </p:sp>
      <p:sp>
        <p:nvSpPr>
          <p:cNvPr id="9" name="Rectangle 8">
            <a:extLst>
              <a:ext uri="{FF2B5EF4-FFF2-40B4-BE49-F238E27FC236}">
                <a16:creationId xmlns:a16="http://schemas.microsoft.com/office/drawing/2014/main" id="{A569FD51-BC9A-45DE-BECA-967702EDB0AE}"/>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2">
            <a:extLst>
              <a:ext uri="{FF2B5EF4-FFF2-40B4-BE49-F238E27FC236}">
                <a16:creationId xmlns:a16="http://schemas.microsoft.com/office/drawing/2014/main" id="{1348E157-1F46-4D26-92E0-39EC15BA0916}"/>
              </a:ext>
            </a:extLst>
          </p:cNvPr>
          <p:cNvSpPr txBox="1">
            <a:spLocks/>
          </p:cNvSpPr>
          <p:nvPr/>
        </p:nvSpPr>
        <p:spPr>
          <a:xfrm>
            <a:off x="274320" y="14288"/>
            <a:ext cx="1191768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rPr>
              <a:t>Relationship of target and incident number</a:t>
            </a:r>
          </a:p>
        </p:txBody>
      </p:sp>
      <p:cxnSp>
        <p:nvCxnSpPr>
          <p:cNvPr id="11" name="Straight Connector 10">
            <a:extLst>
              <a:ext uri="{FF2B5EF4-FFF2-40B4-BE49-F238E27FC236}">
                <a16:creationId xmlns:a16="http://schemas.microsoft.com/office/drawing/2014/main" id="{146ADF14-8EF8-4B6E-8F9C-3CEA3FBD30AC}"/>
              </a:ext>
            </a:extLst>
          </p:cNvPr>
          <p:cNvCxnSpPr>
            <a:cxnSpLocks/>
          </p:cNvCxnSpPr>
          <p:nvPr/>
        </p:nvCxnSpPr>
        <p:spPr>
          <a:xfrm>
            <a:off x="441960" y="986840"/>
            <a:ext cx="11231880"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20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8">
                                            <p:txEl>
                                              <p:pRg st="0" end="0"/>
                                            </p:txEl>
                                          </p:spTgt>
                                        </p:tgtEl>
                                        <p:attrNameLst>
                                          <p:attrName>style.visibility</p:attrName>
                                        </p:attrNameLst>
                                      </p:cBhvr>
                                      <p:to>
                                        <p:strVal val="visible"/>
                                      </p:to>
                                    </p:set>
                                    <p:animEffect transition="in" filter="wipe(left)">
                                      <p:cBhvr>
                                        <p:cTn id="16" dur="500"/>
                                        <p:tgtEl>
                                          <p:spTgt spid="8">
                                            <p:txEl>
                                              <p:pRg st="0" end="0"/>
                                            </p:txEl>
                                          </p:spTgt>
                                        </p:tgtEl>
                                      </p:cBhvr>
                                    </p:animEffect>
                                  </p:childTnLst>
                                </p:cTn>
                              </p:par>
                            </p:childTnLst>
                          </p:cTn>
                        </p:par>
                        <p:par>
                          <p:cTn id="17" fill="hold">
                            <p:stCondLst>
                              <p:cond delay="2000"/>
                            </p:stCondLst>
                            <p:childTnLst>
                              <p:par>
                                <p:cTn id="18" presetID="22" presetClass="entr" presetSubtype="8" fill="hold" nodeType="afterEffect">
                                  <p:stCondLst>
                                    <p:cond delay="0"/>
                                  </p:stCondLst>
                                  <p:childTnLst>
                                    <p:set>
                                      <p:cBhvr>
                                        <p:cTn id="19" dur="1" fill="hold">
                                          <p:stCondLst>
                                            <p:cond delay="0"/>
                                          </p:stCondLst>
                                        </p:cTn>
                                        <p:tgtEl>
                                          <p:spTgt spid="8">
                                            <p:txEl>
                                              <p:pRg st="1" end="1"/>
                                            </p:txEl>
                                          </p:spTgt>
                                        </p:tgtEl>
                                        <p:attrNameLst>
                                          <p:attrName>style.visibility</p:attrName>
                                        </p:attrNameLst>
                                      </p:cBhvr>
                                      <p:to>
                                        <p:strVal val="visible"/>
                                      </p:to>
                                    </p:set>
                                    <p:animEffect transition="in" filter="wipe(left)">
                                      <p:cBhvr>
                                        <p:cTn id="20" dur="500"/>
                                        <p:tgtEl>
                                          <p:spTgt spid="8">
                                            <p:txEl>
                                              <p:pRg st="1" end="1"/>
                                            </p:txEl>
                                          </p:spTgt>
                                        </p:tgtEl>
                                      </p:cBhvr>
                                    </p:animEffect>
                                  </p:childTnLst>
                                </p:cTn>
                              </p:par>
                            </p:childTnLst>
                          </p:cTn>
                        </p:par>
                        <p:par>
                          <p:cTn id="21" fill="hold">
                            <p:stCondLst>
                              <p:cond delay="2500"/>
                            </p:stCondLst>
                            <p:childTnLst>
                              <p:par>
                                <p:cTn id="22" presetID="22" presetClass="entr" presetSubtype="8" fill="hold" nodeType="afterEffect">
                                  <p:stCondLst>
                                    <p:cond delay="0"/>
                                  </p:stCondLst>
                                  <p:childTnLst>
                                    <p:set>
                                      <p:cBhvr>
                                        <p:cTn id="23" dur="1" fill="hold">
                                          <p:stCondLst>
                                            <p:cond delay="0"/>
                                          </p:stCondLst>
                                        </p:cTn>
                                        <p:tgtEl>
                                          <p:spTgt spid="8">
                                            <p:txEl>
                                              <p:pRg st="3" end="3"/>
                                            </p:txEl>
                                          </p:spTgt>
                                        </p:tgtEl>
                                        <p:attrNameLst>
                                          <p:attrName>style.visibility</p:attrName>
                                        </p:attrNameLst>
                                      </p:cBhvr>
                                      <p:to>
                                        <p:strVal val="visible"/>
                                      </p:to>
                                    </p:set>
                                    <p:animEffect transition="in" filter="wipe(left)">
                                      <p:cBhvr>
                                        <p:cTn id="24" dur="500"/>
                                        <p:tgtEl>
                                          <p:spTgt spid="8">
                                            <p:txEl>
                                              <p:pRg st="3" end="3"/>
                                            </p:txEl>
                                          </p:spTgt>
                                        </p:tgtEl>
                                      </p:cBhvr>
                                    </p:animEffect>
                                  </p:childTnLst>
                                </p:cTn>
                              </p:par>
                            </p:childTnLst>
                          </p:cTn>
                        </p:par>
                        <p:par>
                          <p:cTn id="25" fill="hold">
                            <p:stCondLst>
                              <p:cond delay="3000"/>
                            </p:stCondLst>
                            <p:childTnLst>
                              <p:par>
                                <p:cTn id="26" presetID="22" presetClass="entr" presetSubtype="8" fill="hold" nodeType="afterEffect">
                                  <p:stCondLst>
                                    <p:cond delay="0"/>
                                  </p:stCondLst>
                                  <p:childTnLst>
                                    <p:set>
                                      <p:cBhvr>
                                        <p:cTn id="27" dur="1" fill="hold">
                                          <p:stCondLst>
                                            <p:cond delay="0"/>
                                          </p:stCondLst>
                                        </p:cTn>
                                        <p:tgtEl>
                                          <p:spTgt spid="8">
                                            <p:txEl>
                                              <p:pRg st="5" end="5"/>
                                            </p:txEl>
                                          </p:spTgt>
                                        </p:tgtEl>
                                        <p:attrNameLst>
                                          <p:attrName>style.visibility</p:attrName>
                                        </p:attrNameLst>
                                      </p:cBhvr>
                                      <p:to>
                                        <p:strVal val="visible"/>
                                      </p:to>
                                    </p:set>
                                    <p:animEffect transition="in" filter="wipe(left)">
                                      <p:cBhvr>
                                        <p:cTn id="28"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407EA2FE-01C0-4820-9CD9-5EC2ED8EA5C7}"/>
              </a:ext>
            </a:extLst>
          </p:cNvPr>
          <p:cNvSpPr>
            <a:spLocks noGrp="1"/>
          </p:cNvSpPr>
          <p:nvPr>
            <p:ph idx="1"/>
          </p:nvPr>
        </p:nvSpPr>
        <p:spPr>
          <a:xfrm>
            <a:off x="838200" y="1339851"/>
            <a:ext cx="10515600" cy="4851400"/>
          </a:xfrm>
        </p:spPr>
        <p:txBody>
          <a:bodyPr>
            <a:normAutofit/>
          </a:bodyPr>
          <a:lstStyle/>
          <a:p>
            <a:pPr marL="0" indent="0">
              <a:buNone/>
            </a:pPr>
            <a:r>
              <a:rPr lang="en-US" sz="3200" b="1" dirty="0">
                <a:latin typeface="Segoe UI" pitchFamily="34" charset="0"/>
                <a:cs typeface="Segoe UI" pitchFamily="34" charset="0"/>
              </a:rPr>
              <a:t>Incidents over time</a:t>
            </a:r>
          </a:p>
          <a:p>
            <a:r>
              <a:rPr lang="en-US" dirty="0">
                <a:latin typeface="Segoe UI" pitchFamily="34" charset="0"/>
                <a:cs typeface="Segoe UI" pitchFamily="34" charset="0"/>
              </a:rPr>
              <a:t>I extract only those rows in which </a:t>
            </a:r>
            <a:r>
              <a:rPr lang="en-US" dirty="0" err="1">
                <a:latin typeface="Segoe UI" pitchFamily="34" charset="0"/>
                <a:cs typeface="Segoe UI" pitchFamily="34" charset="0"/>
              </a:rPr>
              <a:t>incident_state</a:t>
            </a:r>
            <a:r>
              <a:rPr lang="en-US" dirty="0">
                <a:latin typeface="Segoe UI" pitchFamily="34" charset="0"/>
                <a:cs typeface="Segoe UI" pitchFamily="34" charset="0"/>
              </a:rPr>
              <a:t> is </a:t>
            </a:r>
            <a:r>
              <a:rPr lang="en-US" b="1" dirty="0">
                <a:solidFill>
                  <a:srgbClr val="FF0000"/>
                </a:solidFill>
                <a:latin typeface="Segoe UI" pitchFamily="34" charset="0"/>
                <a:cs typeface="Segoe UI" pitchFamily="34" charset="0"/>
              </a:rPr>
              <a:t>New</a:t>
            </a:r>
            <a:r>
              <a:rPr lang="en-US" dirty="0">
                <a:latin typeface="Segoe UI" pitchFamily="34" charset="0"/>
                <a:cs typeface="Segoe UI" pitchFamily="34" charset="0"/>
              </a:rPr>
              <a:t> to avoid same dates repeating for a single incident number.</a:t>
            </a:r>
          </a:p>
          <a:p>
            <a:pPr>
              <a:buFontTx/>
              <a:buChar char="-"/>
            </a:pPr>
            <a:endParaRPr lang="en-US" sz="1200" dirty="0">
              <a:latin typeface="Segoe UI" pitchFamily="34" charset="0"/>
              <a:cs typeface="Segoe UI" pitchFamily="34" charset="0"/>
            </a:endParaRPr>
          </a:p>
          <a:p>
            <a:r>
              <a:rPr lang="en-US" dirty="0">
                <a:latin typeface="Segoe UI" pitchFamily="34" charset="0"/>
                <a:cs typeface="Segoe UI" pitchFamily="34" charset="0"/>
              </a:rPr>
              <a:t>Like incident INC0000045 contain 4 rows in data in which its </a:t>
            </a:r>
            <a:r>
              <a:rPr lang="en-US" dirty="0" err="1">
                <a:latin typeface="Segoe UI" pitchFamily="34" charset="0"/>
                <a:cs typeface="Segoe UI" pitchFamily="34" charset="0"/>
              </a:rPr>
              <a:t>incident_state</a:t>
            </a:r>
            <a:r>
              <a:rPr lang="en-US" dirty="0">
                <a:latin typeface="Segoe UI" pitchFamily="34" charset="0"/>
                <a:cs typeface="Segoe UI" pitchFamily="34" charset="0"/>
              </a:rPr>
              <a:t> feature value change but all other features have same values.</a:t>
            </a:r>
          </a:p>
          <a:p>
            <a:endParaRPr lang="en-US" dirty="0">
              <a:latin typeface="Segoe UI" pitchFamily="34" charset="0"/>
              <a:cs typeface="Segoe UI" pitchFamily="34" charset="0"/>
            </a:endParaRPr>
          </a:p>
          <a:p>
            <a:endParaRPr lang="en-US"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IE" b="1" dirty="0">
              <a:latin typeface="Segoe UI" pitchFamily="34" charset="0"/>
              <a:cs typeface="Segoe UI" pitchFamily="34" charset="0"/>
            </a:endParaRPr>
          </a:p>
        </p:txBody>
      </p:sp>
      <p:sp>
        <p:nvSpPr>
          <p:cNvPr id="5" name="Rectangle 4">
            <a:extLst>
              <a:ext uri="{FF2B5EF4-FFF2-40B4-BE49-F238E27FC236}">
                <a16:creationId xmlns:a16="http://schemas.microsoft.com/office/drawing/2014/main" id="{A5AEE426-AA1B-4D02-B2E2-E68CA1AA62FD}"/>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2">
            <a:extLst>
              <a:ext uri="{FF2B5EF4-FFF2-40B4-BE49-F238E27FC236}">
                <a16:creationId xmlns:a16="http://schemas.microsoft.com/office/drawing/2014/main" id="{A36DED98-35C4-441E-B8A3-49D30237D6DF}"/>
              </a:ext>
            </a:extLst>
          </p:cNvPr>
          <p:cNvSpPr txBox="1">
            <a:spLocks/>
          </p:cNvSpPr>
          <p:nvPr/>
        </p:nvSpPr>
        <p:spPr>
          <a:xfrm>
            <a:off x="274320" y="14288"/>
            <a:ext cx="1191768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rPr>
              <a:t>Relationship of target and incident number</a:t>
            </a:r>
          </a:p>
        </p:txBody>
      </p:sp>
      <p:cxnSp>
        <p:nvCxnSpPr>
          <p:cNvPr id="7" name="Straight Connector 6">
            <a:extLst>
              <a:ext uri="{FF2B5EF4-FFF2-40B4-BE49-F238E27FC236}">
                <a16:creationId xmlns:a16="http://schemas.microsoft.com/office/drawing/2014/main" id="{56FDA7D7-85F7-445F-A082-97CF2DB5072C}"/>
              </a:ext>
            </a:extLst>
          </p:cNvPr>
          <p:cNvCxnSpPr>
            <a:cxnSpLocks/>
          </p:cNvCxnSpPr>
          <p:nvPr/>
        </p:nvCxnSpPr>
        <p:spPr>
          <a:xfrm>
            <a:off x="441960" y="986840"/>
            <a:ext cx="11231880"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1235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wipe(left)">
                                      <p:cBhvr>
                                        <p:cTn id="16" dur="500"/>
                                        <p:tgtEl>
                                          <p:spTgt spid="4">
                                            <p:txEl>
                                              <p:pRg st="0" end="0"/>
                                            </p:txEl>
                                          </p:spTgt>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Effect transition="in" filter="wipe(left)">
                                      <p:cBhvr>
                                        <p:cTn id="20" dur="500"/>
                                        <p:tgtEl>
                                          <p:spTgt spid="4">
                                            <p:txEl>
                                              <p:pRg st="1" end="1"/>
                                            </p:txEl>
                                          </p:spTgt>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4">
                                            <p:txEl>
                                              <p:pRg st="3" end="3"/>
                                            </p:txEl>
                                          </p:spTgt>
                                        </p:tgtEl>
                                        <p:attrNameLst>
                                          <p:attrName>style.visibility</p:attrName>
                                        </p:attrNameLst>
                                      </p:cBhvr>
                                      <p:to>
                                        <p:strVal val="visible"/>
                                      </p:to>
                                    </p:set>
                                    <p:animEffect transition="in" filter="wipe(left)">
                                      <p:cBhvr>
                                        <p:cTn id="24"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A5E33BE-09C7-4F31-BCA1-C21935AB6CDF}"/>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3">
            <a:extLst>
              <a:ext uri="{FF2B5EF4-FFF2-40B4-BE49-F238E27FC236}">
                <a16:creationId xmlns:a16="http://schemas.microsoft.com/office/drawing/2014/main" id="{FA4D98E5-4393-4B05-8C25-C4BEEB452394}"/>
              </a:ext>
            </a:extLst>
          </p:cNvPr>
          <p:cNvSpPr/>
          <p:nvPr/>
        </p:nvSpPr>
        <p:spPr>
          <a:xfrm>
            <a:off x="228744" y="-1"/>
            <a:ext cx="7484607" cy="6857999"/>
          </a:xfrm>
          <a:custGeom>
            <a:avLst/>
            <a:gdLst>
              <a:gd name="connsiteX0" fmla="*/ 4012691 w 7484608"/>
              <a:gd name="connsiteY0" fmla="*/ 0 h 6858000"/>
              <a:gd name="connsiteX1" fmla="*/ 7484608 w 7484608"/>
              <a:gd name="connsiteY1" fmla="*/ 0 h 6858000"/>
              <a:gd name="connsiteX2" fmla="*/ 1739373 w 7484608"/>
              <a:gd name="connsiteY2" fmla="*/ 5624464 h 6858000"/>
              <a:gd name="connsiteX3" fmla="*/ 2999396 w 7484608"/>
              <a:gd name="connsiteY3" fmla="*/ 6858000 h 6858000"/>
              <a:gd name="connsiteX4" fmla="*/ 0 w 7484608"/>
              <a:gd name="connsiteY4" fmla="*/ 6858000 h 6858000"/>
              <a:gd name="connsiteX5" fmla="*/ 0 w 7484608"/>
              <a:gd name="connsiteY5" fmla="*/ 3928340 h 6858000"/>
              <a:gd name="connsiteX6" fmla="*/ 4012691 w 748460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4608" h="6858000">
                <a:moveTo>
                  <a:pt x="4012691" y="0"/>
                </a:moveTo>
                <a:lnTo>
                  <a:pt x="7484608" y="0"/>
                </a:lnTo>
                <a:lnTo>
                  <a:pt x="1739373" y="5624464"/>
                </a:lnTo>
                <a:lnTo>
                  <a:pt x="2999396" y="6858000"/>
                </a:lnTo>
                <a:lnTo>
                  <a:pt x="0" y="6858000"/>
                </a:lnTo>
                <a:lnTo>
                  <a:pt x="0" y="3928340"/>
                </a:lnTo>
                <a:lnTo>
                  <a:pt x="4012691" y="0"/>
                </a:lnTo>
                <a:close/>
              </a:path>
            </a:pathLst>
          </a:custGeom>
          <a:solidFill>
            <a:srgbClr val="115E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 name="Freeform: Shape 4">
            <a:extLst>
              <a:ext uri="{FF2B5EF4-FFF2-40B4-BE49-F238E27FC236}">
                <a16:creationId xmlns:a16="http://schemas.microsoft.com/office/drawing/2014/main" id="{329820A9-0E74-4802-AC77-338BE82DEF5C}"/>
              </a:ext>
            </a:extLst>
          </p:cNvPr>
          <p:cNvSpPr/>
          <p:nvPr/>
        </p:nvSpPr>
        <p:spPr>
          <a:xfrm>
            <a:off x="228745" y="3603171"/>
            <a:ext cx="3797997" cy="3254829"/>
          </a:xfrm>
          <a:custGeom>
            <a:avLst/>
            <a:gdLst>
              <a:gd name="connsiteX0" fmla="*/ 368998 w 3797997"/>
              <a:gd name="connsiteY0" fmla="*/ 0 h 3428999"/>
              <a:gd name="connsiteX1" fmla="*/ 3797997 w 3797997"/>
              <a:gd name="connsiteY1" fmla="*/ 3428999 h 3428999"/>
              <a:gd name="connsiteX2" fmla="*/ 0 w 3797997"/>
              <a:gd name="connsiteY2" fmla="*/ 3428999 h 3428999"/>
              <a:gd name="connsiteX3" fmla="*/ 0 w 3797997"/>
              <a:gd name="connsiteY3" fmla="*/ 368998 h 3428999"/>
              <a:gd name="connsiteX4" fmla="*/ 368998 w 3797997"/>
              <a:gd name="connsiteY4" fmla="*/ 0 h 3428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997" h="3428999">
                <a:moveTo>
                  <a:pt x="368998" y="0"/>
                </a:moveTo>
                <a:lnTo>
                  <a:pt x="3797997" y="3428999"/>
                </a:lnTo>
                <a:lnTo>
                  <a:pt x="0" y="3428999"/>
                </a:lnTo>
                <a:lnTo>
                  <a:pt x="0" y="368998"/>
                </a:lnTo>
                <a:lnTo>
                  <a:pt x="368998" y="0"/>
                </a:lnTo>
                <a:close/>
              </a:path>
            </a:pathLst>
          </a:custGeom>
          <a:solidFill>
            <a:srgbClr val="4C28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7E979A35-CC5E-4384-A2A5-7C25ABBCC574}"/>
              </a:ext>
            </a:extLst>
          </p:cNvPr>
          <p:cNvSpPr txBox="1"/>
          <p:nvPr/>
        </p:nvSpPr>
        <p:spPr>
          <a:xfrm>
            <a:off x="3107674" y="4815086"/>
            <a:ext cx="8048006" cy="83099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latin typeface="Segoe UI" pitchFamily="34" charset="0"/>
                <a:cs typeface="Segoe UI" pitchFamily="34" charset="0"/>
              </a:rPr>
              <a:t>Incidents over time</a:t>
            </a:r>
          </a:p>
        </p:txBody>
      </p:sp>
      <p:pic>
        <p:nvPicPr>
          <p:cNvPr id="21" name="Picture 20" descr="Related image">
            <a:extLst>
              <a:ext uri="{FF2B5EF4-FFF2-40B4-BE49-F238E27FC236}">
                <a16:creationId xmlns:a16="http://schemas.microsoft.com/office/drawing/2014/main" id="{BAEE4F74-A38C-4935-9C7D-0FE624EE059D}"/>
              </a:ext>
            </a:extLst>
          </p:cNvPr>
          <p:cNvPicPr>
            <a:picLocks noChangeAspect="1" noChangeArrowheads="1"/>
          </p:cNvPicPr>
          <p:nvPr/>
        </p:nvPicPr>
        <p:blipFill>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827241" y="1121664"/>
            <a:ext cx="3136014" cy="3136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13487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right)">
                                      <p:cBhvr>
                                        <p:cTn id="7" dur="500"/>
                                        <p:tgtEl>
                                          <p:spTgt spid="18"/>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ipe(down)">
                                      <p:cBhvr>
                                        <p:cTn id="10" dur="500"/>
                                        <p:tgtEl>
                                          <p:spTgt spid="19"/>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childTnLst>
                          </p:cTn>
                        </p:par>
                        <p:par>
                          <p:cTn id="15" fill="hold">
                            <p:stCondLst>
                              <p:cond delay="1000"/>
                            </p:stCondLst>
                            <p:childTnLst>
                              <p:par>
                                <p:cTn id="16" presetID="22" presetClass="entr" presetSubtype="2"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wipe(right)">
                                      <p:cBhvr>
                                        <p:cTn id="1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2256F01C-9A07-440E-8136-FEFDAD3D2D4F}"/>
              </a:ext>
            </a:extLst>
          </p:cNvPr>
          <p:cNvSpPr>
            <a:spLocks noGrp="1"/>
          </p:cNvSpPr>
          <p:nvPr>
            <p:ph idx="1"/>
          </p:nvPr>
        </p:nvSpPr>
        <p:spPr>
          <a:xfrm>
            <a:off x="838200" y="1339851"/>
            <a:ext cx="10515600" cy="4851400"/>
          </a:xfrm>
        </p:spPr>
        <p:txBody>
          <a:bodyPr>
            <a:normAutofit/>
          </a:bodyPr>
          <a:lstStyle/>
          <a:p>
            <a:r>
              <a:rPr lang="en-US" dirty="0">
                <a:latin typeface="Segoe UI" pitchFamily="34" charset="0"/>
                <a:cs typeface="Segoe UI" pitchFamily="34" charset="0"/>
              </a:rPr>
              <a:t>At first, let's do some pre-processing to make required columns in format we can use. </a:t>
            </a:r>
          </a:p>
          <a:p>
            <a:endParaRPr lang="en-US" dirty="0">
              <a:latin typeface="Segoe UI" pitchFamily="34" charset="0"/>
              <a:cs typeface="Segoe UI" pitchFamily="34" charset="0"/>
            </a:endParaRPr>
          </a:p>
          <a:p>
            <a:r>
              <a:rPr lang="en-US" dirty="0">
                <a:latin typeface="Segoe UI" pitchFamily="34" charset="0"/>
                <a:cs typeface="Segoe UI" pitchFamily="34" charset="0"/>
              </a:rPr>
              <a:t>I extract only those rows in which </a:t>
            </a:r>
            <a:r>
              <a:rPr lang="en-US" dirty="0" err="1">
                <a:latin typeface="Segoe UI" pitchFamily="34" charset="0"/>
                <a:cs typeface="Segoe UI" pitchFamily="34" charset="0"/>
              </a:rPr>
              <a:t>incident_state</a:t>
            </a:r>
            <a:r>
              <a:rPr lang="en-US" dirty="0">
                <a:latin typeface="Segoe UI" pitchFamily="34" charset="0"/>
                <a:cs typeface="Segoe UI" pitchFamily="34" charset="0"/>
              </a:rPr>
              <a:t> is </a:t>
            </a:r>
            <a:r>
              <a:rPr lang="en-US" b="1" dirty="0">
                <a:solidFill>
                  <a:srgbClr val="FF0000"/>
                </a:solidFill>
                <a:latin typeface="Segoe UI" pitchFamily="34" charset="0"/>
                <a:cs typeface="Segoe UI" pitchFamily="34" charset="0"/>
              </a:rPr>
              <a:t>New</a:t>
            </a:r>
            <a:r>
              <a:rPr lang="en-US" dirty="0">
                <a:latin typeface="Segoe UI" pitchFamily="34" charset="0"/>
                <a:cs typeface="Segoe UI" pitchFamily="34" charset="0"/>
              </a:rPr>
              <a:t> to avoid same dates repeated for a single incident number.</a:t>
            </a:r>
          </a:p>
          <a:p>
            <a:pPr>
              <a:buFontTx/>
              <a:buChar char="-"/>
            </a:pPr>
            <a:endParaRPr lang="en-US" sz="1200" dirty="0">
              <a:latin typeface="Segoe UI" pitchFamily="34" charset="0"/>
              <a:cs typeface="Segoe UI" pitchFamily="34" charset="0"/>
            </a:endParaRPr>
          </a:p>
          <a:p>
            <a:pPr>
              <a:buFontTx/>
              <a:buChar char="-"/>
            </a:pPr>
            <a:endParaRPr lang="en-US" sz="1200" dirty="0">
              <a:latin typeface="Segoe UI" pitchFamily="34" charset="0"/>
              <a:cs typeface="Segoe UI" pitchFamily="34" charset="0"/>
            </a:endParaRPr>
          </a:p>
          <a:p>
            <a:r>
              <a:rPr lang="en-US" dirty="0">
                <a:latin typeface="Segoe UI" pitchFamily="34" charset="0"/>
                <a:cs typeface="Segoe UI" pitchFamily="34" charset="0"/>
              </a:rPr>
              <a:t>Like incident INC0000045 contain 4 rows in dataset in which its </a:t>
            </a:r>
            <a:r>
              <a:rPr lang="en-US" b="1" dirty="0" err="1">
                <a:solidFill>
                  <a:srgbClr val="FF0000"/>
                </a:solidFill>
                <a:latin typeface="Segoe UI" pitchFamily="34" charset="0"/>
                <a:cs typeface="Segoe UI" pitchFamily="34" charset="0"/>
              </a:rPr>
              <a:t>incident_state</a:t>
            </a:r>
            <a:r>
              <a:rPr lang="en-US" b="1" dirty="0">
                <a:solidFill>
                  <a:srgbClr val="FF0000"/>
                </a:solidFill>
                <a:latin typeface="Segoe UI" pitchFamily="34" charset="0"/>
                <a:cs typeface="Segoe UI" pitchFamily="34" charset="0"/>
              </a:rPr>
              <a:t> </a:t>
            </a:r>
            <a:r>
              <a:rPr lang="en-US" dirty="0">
                <a:latin typeface="Segoe UI" pitchFamily="34" charset="0"/>
                <a:cs typeface="Segoe UI" pitchFamily="34" charset="0"/>
              </a:rPr>
              <a:t>feature value change but its date remain same.</a:t>
            </a:r>
          </a:p>
          <a:p>
            <a:endParaRPr lang="en-US" dirty="0">
              <a:latin typeface="Segoe UI" pitchFamily="34" charset="0"/>
              <a:cs typeface="Segoe UI" pitchFamily="34" charset="0"/>
            </a:endParaRPr>
          </a:p>
          <a:p>
            <a:endParaRPr lang="en-US"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IE" b="1" dirty="0">
              <a:latin typeface="Segoe UI" pitchFamily="34" charset="0"/>
              <a:cs typeface="Segoe UI" pitchFamily="34" charset="0"/>
            </a:endParaRPr>
          </a:p>
        </p:txBody>
      </p:sp>
      <p:sp>
        <p:nvSpPr>
          <p:cNvPr id="5" name="Rectangle 4">
            <a:extLst>
              <a:ext uri="{FF2B5EF4-FFF2-40B4-BE49-F238E27FC236}">
                <a16:creationId xmlns:a16="http://schemas.microsoft.com/office/drawing/2014/main" id="{C277519B-8CAA-4F5B-94D8-CB9DFE4472B9}"/>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2">
            <a:extLst>
              <a:ext uri="{FF2B5EF4-FFF2-40B4-BE49-F238E27FC236}">
                <a16:creationId xmlns:a16="http://schemas.microsoft.com/office/drawing/2014/main" id="{9C0B013F-1504-4E26-BD95-29052A014C55}"/>
              </a:ext>
            </a:extLst>
          </p:cNvPr>
          <p:cNvSpPr txBox="1">
            <a:spLocks/>
          </p:cNvSpPr>
          <p:nvPr/>
        </p:nvSpPr>
        <p:spPr>
          <a:xfrm>
            <a:off x="320040" y="-107631"/>
            <a:ext cx="11871960" cy="12811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latin typeface="Segoe UI" pitchFamily="34" charset="0"/>
              <a:cs typeface="Segoe UI" pitchFamily="34" charset="0"/>
            </a:endParaRPr>
          </a:p>
        </p:txBody>
      </p:sp>
      <p:cxnSp>
        <p:nvCxnSpPr>
          <p:cNvPr id="7" name="Straight Connector 6">
            <a:extLst>
              <a:ext uri="{FF2B5EF4-FFF2-40B4-BE49-F238E27FC236}">
                <a16:creationId xmlns:a16="http://schemas.microsoft.com/office/drawing/2014/main" id="{977623EE-C453-4141-9B37-427326FCFED2}"/>
              </a:ext>
            </a:extLst>
          </p:cNvPr>
          <p:cNvCxnSpPr>
            <a:cxnSpLocks/>
          </p:cNvCxnSpPr>
          <p:nvPr/>
        </p:nvCxnSpPr>
        <p:spPr>
          <a:xfrm>
            <a:off x="979823" y="971600"/>
            <a:ext cx="5116177"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Title 2">
            <a:extLst>
              <a:ext uri="{FF2B5EF4-FFF2-40B4-BE49-F238E27FC236}">
                <a16:creationId xmlns:a16="http://schemas.microsoft.com/office/drawing/2014/main" id="{B4E9FFEB-23A2-426E-911C-577ABFD2C8F3}"/>
              </a:ext>
            </a:extLst>
          </p:cNvPr>
          <p:cNvSpPr txBox="1">
            <a:spLocks/>
          </p:cNvSpPr>
          <p:nvPr/>
        </p:nvSpPr>
        <p:spPr>
          <a:xfrm>
            <a:off x="878540" y="1"/>
            <a:ext cx="10475259" cy="12811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Segoe UI" pitchFamily="34" charset="0"/>
                <a:cs typeface="Segoe UI" pitchFamily="34" charset="0"/>
              </a:rPr>
              <a:t>Incidents over time</a:t>
            </a:r>
          </a:p>
        </p:txBody>
      </p:sp>
    </p:spTree>
    <p:extLst>
      <p:ext uri="{BB962C8B-B14F-4D97-AF65-F5344CB8AC3E}">
        <p14:creationId xmlns:p14="http://schemas.microsoft.com/office/powerpoint/2010/main" val="2017022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wipe(left)">
                                      <p:cBhvr>
                                        <p:cTn id="16" dur="500"/>
                                        <p:tgtEl>
                                          <p:spTgt spid="4">
                                            <p:txEl>
                                              <p:pRg st="0" end="0"/>
                                            </p:txEl>
                                          </p:spTgt>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wipe(left)">
                                      <p:cBhvr>
                                        <p:cTn id="20" dur="500"/>
                                        <p:tgtEl>
                                          <p:spTgt spid="4">
                                            <p:txEl>
                                              <p:pRg st="2" end="2"/>
                                            </p:txEl>
                                          </p:spTgt>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wipe(left)">
                                      <p:cBhvr>
                                        <p:cTn id="24"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6FCE798C-90FD-4103-8F4E-462CA9AA7013}"/>
              </a:ext>
            </a:extLst>
          </p:cNvPr>
          <p:cNvSpPr>
            <a:spLocks noGrp="1"/>
          </p:cNvSpPr>
          <p:nvPr>
            <p:ph idx="1"/>
          </p:nvPr>
        </p:nvSpPr>
        <p:spPr>
          <a:xfrm>
            <a:off x="838200" y="1339851"/>
            <a:ext cx="10515600" cy="4851400"/>
          </a:xfrm>
        </p:spPr>
        <p:txBody>
          <a:bodyPr>
            <a:normAutofit fontScale="92500" lnSpcReduction="20000"/>
          </a:bodyPr>
          <a:lstStyle/>
          <a:p>
            <a:pPr marL="0" indent="0">
              <a:buNone/>
            </a:pPr>
            <a:r>
              <a:rPr lang="en-US" sz="3200" b="1" dirty="0">
                <a:latin typeface="Segoe UI" pitchFamily="34" charset="0"/>
                <a:cs typeface="Segoe UI" pitchFamily="34" charset="0"/>
              </a:rPr>
              <a:t>Monthly</a:t>
            </a:r>
          </a:p>
          <a:p>
            <a:endParaRPr lang="en-US"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indent="0">
              <a:buNone/>
            </a:pPr>
            <a:r>
              <a:rPr lang="en-US" sz="3300" b="1" dirty="0">
                <a:latin typeface="Segoe UI" pitchFamily="34" charset="0"/>
                <a:cs typeface="Segoe UI" pitchFamily="34" charset="0"/>
              </a:rPr>
              <a:t>Notice</a:t>
            </a:r>
            <a:r>
              <a:rPr lang="en-US" b="1" dirty="0">
                <a:latin typeface="Segoe UI" pitchFamily="34" charset="0"/>
                <a:cs typeface="Segoe UI" pitchFamily="34" charset="0"/>
              </a:rPr>
              <a:t>:</a:t>
            </a:r>
          </a:p>
          <a:p>
            <a:r>
              <a:rPr lang="en-US" dirty="0">
                <a:latin typeface="Segoe UI" pitchFamily="34" charset="0"/>
                <a:cs typeface="Segoe UI" pitchFamily="34" charset="0"/>
              </a:rPr>
              <a:t>As we can observe that maximum incidents are recorded in end of 3rd month of 2016 (2016-03-31) and very few incidents are recorded for months of 2017</a:t>
            </a:r>
            <a:r>
              <a:rPr lang="en-US" b="1" dirty="0">
                <a:latin typeface="Segoe UI" pitchFamily="34" charset="0"/>
                <a:cs typeface="Segoe UI" pitchFamily="34" charset="0"/>
              </a:rPr>
              <a:t>.</a:t>
            </a:r>
          </a:p>
          <a:p>
            <a:pPr marL="0" indent="0">
              <a:buNone/>
            </a:pPr>
            <a:endParaRPr lang="en-IE" b="1" dirty="0">
              <a:latin typeface="Segoe UI" pitchFamily="34" charset="0"/>
              <a:cs typeface="Segoe UI" pitchFamily="34" charset="0"/>
            </a:endParaRPr>
          </a:p>
        </p:txBody>
      </p:sp>
      <p:sp>
        <p:nvSpPr>
          <p:cNvPr id="5" name="Rectangle 4">
            <a:extLst>
              <a:ext uri="{FF2B5EF4-FFF2-40B4-BE49-F238E27FC236}">
                <a16:creationId xmlns:a16="http://schemas.microsoft.com/office/drawing/2014/main" id="{7B3FD176-BE5A-4667-8D28-C68EA9219471}"/>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D6A84B65-46A6-4900-8AC6-0D4AAC3696EC}"/>
              </a:ext>
            </a:extLst>
          </p:cNvPr>
          <p:cNvPicPr>
            <a:picLocks noChangeAspect="1"/>
          </p:cNvPicPr>
          <p:nvPr/>
        </p:nvPicPr>
        <p:blipFill>
          <a:blip r:embed="rId2"/>
          <a:stretch>
            <a:fillRect/>
          </a:stretch>
        </p:blipFill>
        <p:spPr>
          <a:xfrm>
            <a:off x="838200" y="1959393"/>
            <a:ext cx="6975157" cy="2496603"/>
          </a:xfrm>
          <a:prstGeom prst="rect">
            <a:avLst/>
          </a:prstGeom>
        </p:spPr>
      </p:pic>
      <p:sp>
        <p:nvSpPr>
          <p:cNvPr id="13" name="Title 2">
            <a:extLst>
              <a:ext uri="{FF2B5EF4-FFF2-40B4-BE49-F238E27FC236}">
                <a16:creationId xmlns:a16="http://schemas.microsoft.com/office/drawing/2014/main" id="{DEDAF907-798F-4693-B888-B369997CE85A}"/>
              </a:ext>
            </a:extLst>
          </p:cNvPr>
          <p:cNvSpPr txBox="1">
            <a:spLocks/>
          </p:cNvSpPr>
          <p:nvPr/>
        </p:nvSpPr>
        <p:spPr>
          <a:xfrm>
            <a:off x="320040" y="-107631"/>
            <a:ext cx="11871960" cy="12811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latin typeface="Segoe UI" pitchFamily="34" charset="0"/>
              <a:cs typeface="Segoe UI" pitchFamily="34" charset="0"/>
            </a:endParaRPr>
          </a:p>
        </p:txBody>
      </p:sp>
      <p:cxnSp>
        <p:nvCxnSpPr>
          <p:cNvPr id="14" name="Straight Connector 13">
            <a:extLst>
              <a:ext uri="{FF2B5EF4-FFF2-40B4-BE49-F238E27FC236}">
                <a16:creationId xmlns:a16="http://schemas.microsoft.com/office/drawing/2014/main" id="{1D512C8A-D3B1-49EF-A211-CE4A01194D61}"/>
              </a:ext>
            </a:extLst>
          </p:cNvPr>
          <p:cNvCxnSpPr>
            <a:cxnSpLocks/>
          </p:cNvCxnSpPr>
          <p:nvPr/>
        </p:nvCxnSpPr>
        <p:spPr>
          <a:xfrm>
            <a:off x="979823" y="971600"/>
            <a:ext cx="5116177"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15" name="Title 2">
            <a:extLst>
              <a:ext uri="{FF2B5EF4-FFF2-40B4-BE49-F238E27FC236}">
                <a16:creationId xmlns:a16="http://schemas.microsoft.com/office/drawing/2014/main" id="{11ED98B2-EE7E-4511-ADA6-D140BE1DBD11}"/>
              </a:ext>
            </a:extLst>
          </p:cNvPr>
          <p:cNvSpPr txBox="1">
            <a:spLocks/>
          </p:cNvSpPr>
          <p:nvPr/>
        </p:nvSpPr>
        <p:spPr>
          <a:xfrm>
            <a:off x="878540" y="1"/>
            <a:ext cx="10475259" cy="12811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Segoe UI" pitchFamily="34" charset="0"/>
                <a:cs typeface="Segoe UI" pitchFamily="34" charset="0"/>
              </a:rPr>
              <a:t>Incidents over time</a:t>
            </a:r>
          </a:p>
        </p:txBody>
      </p:sp>
    </p:spTree>
    <p:extLst>
      <p:ext uri="{BB962C8B-B14F-4D97-AF65-F5344CB8AC3E}">
        <p14:creationId xmlns:p14="http://schemas.microsoft.com/office/powerpoint/2010/main" val="3560859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left)">
                                      <p:cBhvr>
                                        <p:cTn id="12" dur="500"/>
                                        <p:tgtEl>
                                          <p:spTgt spid="14"/>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wipe(left)">
                                      <p:cBhvr>
                                        <p:cTn id="16" dur="500"/>
                                        <p:tgtEl>
                                          <p:spTgt spid="4">
                                            <p:txEl>
                                              <p:pRg st="0" end="0"/>
                                            </p:txEl>
                                          </p:spTgt>
                                        </p:tgtEl>
                                      </p:cBhvr>
                                    </p:animEffect>
                                  </p:childTnLst>
                                </p:cTn>
                              </p:par>
                            </p:childTnLst>
                          </p:cTn>
                        </p:par>
                        <p:par>
                          <p:cTn id="17" fill="hold">
                            <p:stCondLst>
                              <p:cond delay="1500"/>
                            </p:stCondLst>
                            <p:childTnLst>
                              <p:par>
                                <p:cTn id="18" presetID="6" presetClass="entr" presetSubtype="16" fill="hold"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circle(in)">
                                      <p:cBhvr>
                                        <p:cTn id="20" dur="2000"/>
                                        <p:tgtEl>
                                          <p:spTgt spid="12"/>
                                        </p:tgtEl>
                                      </p:cBhvr>
                                    </p:animEffect>
                                  </p:childTnLst>
                                </p:cTn>
                              </p:par>
                            </p:childTnLst>
                          </p:cTn>
                        </p:par>
                        <p:par>
                          <p:cTn id="21" fill="hold">
                            <p:stCondLst>
                              <p:cond delay="3500"/>
                            </p:stCondLst>
                            <p:childTnLst>
                              <p:par>
                                <p:cTn id="22" presetID="22" presetClass="entr" presetSubtype="8" fill="hold" nodeType="afterEffect">
                                  <p:stCondLst>
                                    <p:cond delay="0"/>
                                  </p:stCondLst>
                                  <p:childTnLst>
                                    <p:set>
                                      <p:cBhvr>
                                        <p:cTn id="23" dur="1" fill="hold">
                                          <p:stCondLst>
                                            <p:cond delay="0"/>
                                          </p:stCondLst>
                                        </p:cTn>
                                        <p:tgtEl>
                                          <p:spTgt spid="4">
                                            <p:txEl>
                                              <p:pRg st="8" end="8"/>
                                            </p:txEl>
                                          </p:spTgt>
                                        </p:tgtEl>
                                        <p:attrNameLst>
                                          <p:attrName>style.visibility</p:attrName>
                                        </p:attrNameLst>
                                      </p:cBhvr>
                                      <p:to>
                                        <p:strVal val="visible"/>
                                      </p:to>
                                    </p:set>
                                    <p:animEffect transition="in" filter="wipe(left)">
                                      <p:cBhvr>
                                        <p:cTn id="24" dur="500"/>
                                        <p:tgtEl>
                                          <p:spTgt spid="4">
                                            <p:txEl>
                                              <p:pRg st="8" end="8"/>
                                            </p:txEl>
                                          </p:spTgt>
                                        </p:tgtEl>
                                      </p:cBhvr>
                                    </p:animEffect>
                                  </p:childTnLst>
                                </p:cTn>
                              </p:par>
                            </p:childTnLst>
                          </p:cTn>
                        </p:par>
                        <p:par>
                          <p:cTn id="25" fill="hold">
                            <p:stCondLst>
                              <p:cond delay="4000"/>
                            </p:stCondLst>
                            <p:childTnLst>
                              <p:par>
                                <p:cTn id="26" presetID="22" presetClass="entr" presetSubtype="8" fill="hold" nodeType="afterEffect">
                                  <p:stCondLst>
                                    <p:cond delay="0"/>
                                  </p:stCondLst>
                                  <p:childTnLst>
                                    <p:set>
                                      <p:cBhvr>
                                        <p:cTn id="27" dur="1" fill="hold">
                                          <p:stCondLst>
                                            <p:cond delay="0"/>
                                          </p:stCondLst>
                                        </p:cTn>
                                        <p:tgtEl>
                                          <p:spTgt spid="4">
                                            <p:txEl>
                                              <p:pRg st="9" end="9"/>
                                            </p:txEl>
                                          </p:spTgt>
                                        </p:tgtEl>
                                        <p:attrNameLst>
                                          <p:attrName>style.visibility</p:attrName>
                                        </p:attrNameLst>
                                      </p:cBhvr>
                                      <p:to>
                                        <p:strVal val="visible"/>
                                      </p:to>
                                    </p:set>
                                    <p:animEffect transition="in" filter="wipe(left)">
                                      <p:cBhvr>
                                        <p:cTn id="28" dur="500"/>
                                        <p:tgtEl>
                                          <p:spTgt spid="4">
                                            <p:txEl>
                                              <p:pRg st="9" end="9"/>
                                            </p:txEl>
                                          </p:spTgt>
                                        </p:tgtEl>
                                      </p:cBhvr>
                                    </p:animEffect>
                                  </p:childTnLst>
                                </p:cTn>
                              </p:par>
                            </p:childTnLst>
                          </p:cTn>
                        </p:par>
                        <p:par>
                          <p:cTn id="29" fill="hold">
                            <p:stCondLst>
                              <p:cond delay="4500"/>
                            </p:stCondLst>
                            <p:childTnLst>
                              <p:par>
                                <p:cTn id="30" presetID="2" presetClass="entr" presetSubtype="8" fill="hold" grpId="0" nodeType="afterEffect" nodePh="1">
                                  <p:stCondLst>
                                    <p:cond delay="0"/>
                                  </p:stCondLst>
                                  <p:endCondLst>
                                    <p:cond evt="begin" delay="0">
                                      <p:tn val="30"/>
                                    </p:cond>
                                  </p:endCondLst>
                                  <p:childTnLst>
                                    <p:set>
                                      <p:cBhvr>
                                        <p:cTn id="31" dur="1" fill="hold">
                                          <p:stCondLst>
                                            <p:cond delay="0"/>
                                          </p:stCondLst>
                                        </p:cTn>
                                        <p:tgtEl>
                                          <p:spTgt spid="13"/>
                                        </p:tgtEl>
                                        <p:attrNameLst>
                                          <p:attrName>style.visibility</p:attrName>
                                        </p:attrNameLst>
                                      </p:cBhvr>
                                      <p:to>
                                        <p:strVal val="visible"/>
                                      </p:to>
                                    </p:set>
                                    <p:anim calcmode="lin" valueType="num">
                                      <p:cBhvr additive="base">
                                        <p:cTn id="32" dur="500" fill="hold"/>
                                        <p:tgtEl>
                                          <p:spTgt spid="13"/>
                                        </p:tgtEl>
                                        <p:attrNameLst>
                                          <p:attrName>ppt_x</p:attrName>
                                        </p:attrNameLst>
                                      </p:cBhvr>
                                      <p:tavLst>
                                        <p:tav tm="0">
                                          <p:val>
                                            <p:strVal val="0-#ppt_w/2"/>
                                          </p:val>
                                        </p:tav>
                                        <p:tav tm="100000">
                                          <p:val>
                                            <p:strVal val="#ppt_x"/>
                                          </p:val>
                                        </p:tav>
                                      </p:tavLst>
                                    </p:anim>
                                    <p:anim calcmode="lin" valueType="num">
                                      <p:cBhvr additive="base">
                                        <p:cTn id="33"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3923EBB6-5BD1-459C-BF9B-56FC32686D2B}"/>
              </a:ext>
            </a:extLst>
          </p:cNvPr>
          <p:cNvSpPr txBox="1">
            <a:spLocks/>
          </p:cNvSpPr>
          <p:nvPr/>
        </p:nvSpPr>
        <p:spPr>
          <a:xfrm>
            <a:off x="838200" y="1339851"/>
            <a:ext cx="10515600" cy="4851400"/>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200" b="1" dirty="0">
                <a:latin typeface="Segoe UI" pitchFamily="34" charset="0"/>
                <a:cs typeface="Segoe UI" pitchFamily="34" charset="0"/>
              </a:rPr>
              <a:t>Yearly</a:t>
            </a:r>
          </a:p>
          <a:p>
            <a:endParaRPr lang="en-US"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r>
              <a:rPr lang="en-US" sz="3200" b="1" dirty="0">
                <a:latin typeface="Segoe UI" pitchFamily="34" charset="0"/>
                <a:cs typeface="Segoe UI" pitchFamily="34" charset="0"/>
              </a:rPr>
              <a:t>Notice</a:t>
            </a:r>
            <a:r>
              <a:rPr lang="en-US" b="1" dirty="0">
                <a:latin typeface="Segoe UI" pitchFamily="34" charset="0"/>
                <a:cs typeface="Segoe UI" pitchFamily="34" charset="0"/>
              </a:rPr>
              <a:t>:</a:t>
            </a:r>
          </a:p>
          <a:p>
            <a:r>
              <a:rPr lang="en-US" dirty="0">
                <a:latin typeface="Segoe UI" pitchFamily="34" charset="0"/>
                <a:cs typeface="Segoe UI" pitchFamily="34" charset="0"/>
              </a:rPr>
              <a:t>As we can observe number of incidents(complains) are reducing yearly which shows company's progress that, it is improving its product quality day by day.</a:t>
            </a:r>
            <a:endParaRPr lang="en-IE" b="1" dirty="0">
              <a:latin typeface="Segoe UI" pitchFamily="34" charset="0"/>
              <a:cs typeface="Segoe UI" pitchFamily="34" charset="0"/>
            </a:endParaRPr>
          </a:p>
        </p:txBody>
      </p:sp>
      <p:sp>
        <p:nvSpPr>
          <p:cNvPr id="9" name="Rectangle 8">
            <a:extLst>
              <a:ext uri="{FF2B5EF4-FFF2-40B4-BE49-F238E27FC236}">
                <a16:creationId xmlns:a16="http://schemas.microsoft.com/office/drawing/2014/main" id="{9FCB530E-60C4-4FE3-993C-03B269FC9215}"/>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7DA14354-FFDC-4827-A8A9-3FA836C50DB0}"/>
              </a:ext>
            </a:extLst>
          </p:cNvPr>
          <p:cNvPicPr>
            <a:picLocks noChangeAspect="1"/>
          </p:cNvPicPr>
          <p:nvPr/>
        </p:nvPicPr>
        <p:blipFill>
          <a:blip r:embed="rId2"/>
          <a:stretch>
            <a:fillRect/>
          </a:stretch>
        </p:blipFill>
        <p:spPr>
          <a:xfrm>
            <a:off x="838200" y="1989873"/>
            <a:ext cx="6910387" cy="2566887"/>
          </a:xfrm>
          <a:prstGeom prst="rect">
            <a:avLst/>
          </a:prstGeom>
        </p:spPr>
      </p:pic>
      <p:sp>
        <p:nvSpPr>
          <p:cNvPr id="13" name="Title 2">
            <a:extLst>
              <a:ext uri="{FF2B5EF4-FFF2-40B4-BE49-F238E27FC236}">
                <a16:creationId xmlns:a16="http://schemas.microsoft.com/office/drawing/2014/main" id="{E4FCB728-12EE-4780-A932-3C9472C2D4B2}"/>
              </a:ext>
            </a:extLst>
          </p:cNvPr>
          <p:cNvSpPr txBox="1">
            <a:spLocks/>
          </p:cNvSpPr>
          <p:nvPr/>
        </p:nvSpPr>
        <p:spPr>
          <a:xfrm>
            <a:off x="320040" y="-107631"/>
            <a:ext cx="11871960" cy="12811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latin typeface="Segoe UI" pitchFamily="34" charset="0"/>
              <a:cs typeface="Segoe UI" pitchFamily="34" charset="0"/>
            </a:endParaRPr>
          </a:p>
        </p:txBody>
      </p:sp>
      <p:cxnSp>
        <p:nvCxnSpPr>
          <p:cNvPr id="14" name="Straight Connector 13">
            <a:extLst>
              <a:ext uri="{FF2B5EF4-FFF2-40B4-BE49-F238E27FC236}">
                <a16:creationId xmlns:a16="http://schemas.microsoft.com/office/drawing/2014/main" id="{94112479-A742-4F4B-A200-7871D5F25428}"/>
              </a:ext>
            </a:extLst>
          </p:cNvPr>
          <p:cNvCxnSpPr>
            <a:cxnSpLocks/>
          </p:cNvCxnSpPr>
          <p:nvPr/>
        </p:nvCxnSpPr>
        <p:spPr>
          <a:xfrm>
            <a:off x="979823" y="971600"/>
            <a:ext cx="5116177"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15" name="Title 2">
            <a:extLst>
              <a:ext uri="{FF2B5EF4-FFF2-40B4-BE49-F238E27FC236}">
                <a16:creationId xmlns:a16="http://schemas.microsoft.com/office/drawing/2014/main" id="{DACAB8C0-4FB4-4648-A11F-F1D33200F5A0}"/>
              </a:ext>
            </a:extLst>
          </p:cNvPr>
          <p:cNvSpPr txBox="1">
            <a:spLocks/>
          </p:cNvSpPr>
          <p:nvPr/>
        </p:nvSpPr>
        <p:spPr>
          <a:xfrm>
            <a:off x="878540" y="1"/>
            <a:ext cx="10475259" cy="12811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Segoe UI" pitchFamily="34" charset="0"/>
                <a:cs typeface="Segoe UI" pitchFamily="34" charset="0"/>
              </a:rPr>
              <a:t>Incidents over time</a:t>
            </a:r>
          </a:p>
        </p:txBody>
      </p:sp>
    </p:spTree>
    <p:extLst>
      <p:ext uri="{BB962C8B-B14F-4D97-AF65-F5344CB8AC3E}">
        <p14:creationId xmlns:p14="http://schemas.microsoft.com/office/powerpoint/2010/main" val="79569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left)">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wipe(left)">
                                      <p:cBhvr>
                                        <p:cTn id="17" dur="500"/>
                                        <p:tgtEl>
                                          <p:spTgt spid="8">
                                            <p:txEl>
                                              <p:pRg st="0" end="0"/>
                                            </p:txEl>
                                          </p:spTgt>
                                        </p:tgtEl>
                                      </p:cBhvr>
                                    </p:animEffect>
                                  </p:childTnLst>
                                </p:cTn>
                              </p:par>
                            </p:childTnLst>
                          </p:cTn>
                        </p:par>
                        <p:par>
                          <p:cTn id="18" fill="hold">
                            <p:stCondLst>
                              <p:cond delay="500"/>
                            </p:stCondLst>
                            <p:childTnLst>
                              <p:par>
                                <p:cTn id="19" presetID="6" presetClass="entr" presetSubtype="16"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circle(in)">
                                      <p:cBhvr>
                                        <p:cTn id="21" dur="2000"/>
                                        <p:tgtEl>
                                          <p:spTgt spid="4"/>
                                        </p:tgtEl>
                                      </p:cBhvr>
                                    </p:animEffect>
                                  </p:childTnLst>
                                </p:cTn>
                              </p:par>
                            </p:childTnLst>
                          </p:cTn>
                        </p:par>
                        <p:par>
                          <p:cTn id="22" fill="hold">
                            <p:stCondLst>
                              <p:cond delay="2500"/>
                            </p:stCondLst>
                            <p:childTnLst>
                              <p:par>
                                <p:cTn id="23" presetID="22" presetClass="entr" presetSubtype="8"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childTnLst>
                          </p:cTn>
                        </p:par>
                        <p:par>
                          <p:cTn id="26" fill="hold">
                            <p:stCondLst>
                              <p:cond delay="3000"/>
                            </p:stCondLst>
                            <p:childTnLst>
                              <p:par>
                                <p:cTn id="27" presetID="22" presetClass="entr" presetSubtype="8" fill="hold" nodeType="afterEffect">
                                  <p:stCondLst>
                                    <p:cond delay="0"/>
                                  </p:stCondLst>
                                  <p:childTnLst>
                                    <p:set>
                                      <p:cBhvr>
                                        <p:cTn id="28" dur="1" fill="hold">
                                          <p:stCondLst>
                                            <p:cond delay="0"/>
                                          </p:stCondLst>
                                        </p:cTn>
                                        <p:tgtEl>
                                          <p:spTgt spid="8">
                                            <p:txEl>
                                              <p:pRg st="8" end="8"/>
                                            </p:txEl>
                                          </p:spTgt>
                                        </p:tgtEl>
                                        <p:attrNameLst>
                                          <p:attrName>style.visibility</p:attrName>
                                        </p:attrNameLst>
                                      </p:cBhvr>
                                      <p:to>
                                        <p:strVal val="visible"/>
                                      </p:to>
                                    </p:set>
                                    <p:animEffect transition="in" filter="wipe(left)">
                                      <p:cBhvr>
                                        <p:cTn id="29" dur="500"/>
                                        <p:tgtEl>
                                          <p:spTgt spid="8">
                                            <p:txEl>
                                              <p:pRg st="8" end="8"/>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8">
                                            <p:txEl>
                                              <p:pRg st="9" end="9"/>
                                            </p:txEl>
                                          </p:spTgt>
                                        </p:tgtEl>
                                        <p:attrNameLst>
                                          <p:attrName>style.visibility</p:attrName>
                                        </p:attrNameLst>
                                      </p:cBhvr>
                                      <p:to>
                                        <p:strVal val="visible"/>
                                      </p:to>
                                    </p:set>
                                    <p:animEffect transition="in" filter="wipe(left)">
                                      <p:cBhvr>
                                        <p:cTn id="34"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7E9E115C-DFE4-42D8-8A1C-3C856ACF3356}"/>
              </a:ext>
            </a:extLst>
          </p:cNvPr>
          <p:cNvSpPr txBox="1">
            <a:spLocks/>
          </p:cNvSpPr>
          <p:nvPr/>
        </p:nvSpPr>
        <p:spPr>
          <a:xfrm>
            <a:off x="838200" y="1339851"/>
            <a:ext cx="10515600" cy="4851400"/>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900" b="1" dirty="0">
                <a:latin typeface="Segoe UI" pitchFamily="34" charset="0"/>
                <a:cs typeface="Segoe UI" pitchFamily="34" charset="0"/>
              </a:rPr>
              <a:t>Daily</a:t>
            </a:r>
          </a:p>
          <a:p>
            <a:endParaRPr lang="en-US"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pPr marL="0" indent="0">
              <a:buFont typeface="Arial" panose="020B0604020202020204" pitchFamily="34" charset="0"/>
              <a:buNone/>
            </a:pPr>
            <a:r>
              <a:rPr lang="en-US" sz="3900" b="1" dirty="0">
                <a:latin typeface="Segoe UI" pitchFamily="34" charset="0"/>
                <a:cs typeface="Segoe UI" pitchFamily="34" charset="0"/>
              </a:rPr>
              <a:t>Notice</a:t>
            </a:r>
            <a:r>
              <a:rPr lang="en-US" b="1" dirty="0">
                <a:latin typeface="Segoe UI" pitchFamily="34" charset="0"/>
                <a:cs typeface="Segoe UI" pitchFamily="34" charset="0"/>
              </a:rPr>
              <a:t>:</a:t>
            </a:r>
          </a:p>
          <a:p>
            <a:r>
              <a:rPr lang="en-US" sz="3300" dirty="0">
                <a:latin typeface="Segoe UI" pitchFamily="34" charset="0"/>
                <a:cs typeface="Segoe UI" pitchFamily="34" charset="0"/>
              </a:rPr>
              <a:t>As we can observe that maximum bookings are done on day 3 of Feb. 2018 (2016-02-03) which are 805.</a:t>
            </a:r>
          </a:p>
          <a:p>
            <a:r>
              <a:rPr lang="en-US" sz="3300" dirty="0">
                <a:latin typeface="Segoe UI" pitchFamily="34" charset="0"/>
                <a:cs typeface="Segoe UI" pitchFamily="34" charset="0"/>
              </a:rPr>
              <a:t>And very few number of complains are recorded after the July of 2016. </a:t>
            </a:r>
          </a:p>
        </p:txBody>
      </p:sp>
      <p:sp>
        <p:nvSpPr>
          <p:cNvPr id="9" name="Rectangle 8">
            <a:extLst>
              <a:ext uri="{FF2B5EF4-FFF2-40B4-BE49-F238E27FC236}">
                <a16:creationId xmlns:a16="http://schemas.microsoft.com/office/drawing/2014/main" id="{65063814-1C9A-46A5-BC67-3122BBAFC7D1}"/>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6AEF9C4C-325A-4992-A8C4-B614F451F937}"/>
              </a:ext>
            </a:extLst>
          </p:cNvPr>
          <p:cNvPicPr>
            <a:picLocks noChangeAspect="1"/>
          </p:cNvPicPr>
          <p:nvPr/>
        </p:nvPicPr>
        <p:blipFill>
          <a:blip r:embed="rId3"/>
          <a:stretch>
            <a:fillRect/>
          </a:stretch>
        </p:blipFill>
        <p:spPr>
          <a:xfrm>
            <a:off x="838200" y="1715553"/>
            <a:ext cx="6918960" cy="2536407"/>
          </a:xfrm>
          <a:prstGeom prst="rect">
            <a:avLst/>
          </a:prstGeom>
        </p:spPr>
      </p:pic>
      <p:sp>
        <p:nvSpPr>
          <p:cNvPr id="14" name="Title 2">
            <a:extLst>
              <a:ext uri="{FF2B5EF4-FFF2-40B4-BE49-F238E27FC236}">
                <a16:creationId xmlns:a16="http://schemas.microsoft.com/office/drawing/2014/main" id="{B60EF640-EBD1-4672-B4AC-09EBE3CD979B}"/>
              </a:ext>
            </a:extLst>
          </p:cNvPr>
          <p:cNvSpPr txBox="1">
            <a:spLocks/>
          </p:cNvSpPr>
          <p:nvPr/>
        </p:nvSpPr>
        <p:spPr>
          <a:xfrm>
            <a:off x="320040" y="-107631"/>
            <a:ext cx="11871960" cy="12811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latin typeface="Segoe UI" pitchFamily="34" charset="0"/>
              <a:cs typeface="Segoe UI" pitchFamily="34" charset="0"/>
            </a:endParaRPr>
          </a:p>
        </p:txBody>
      </p:sp>
      <p:cxnSp>
        <p:nvCxnSpPr>
          <p:cNvPr id="15" name="Straight Connector 14">
            <a:extLst>
              <a:ext uri="{FF2B5EF4-FFF2-40B4-BE49-F238E27FC236}">
                <a16:creationId xmlns:a16="http://schemas.microsoft.com/office/drawing/2014/main" id="{D5924ABC-5ED5-43BA-9CF7-A97BF4F2010B}"/>
              </a:ext>
            </a:extLst>
          </p:cNvPr>
          <p:cNvCxnSpPr>
            <a:cxnSpLocks/>
          </p:cNvCxnSpPr>
          <p:nvPr/>
        </p:nvCxnSpPr>
        <p:spPr>
          <a:xfrm>
            <a:off x="979823" y="971600"/>
            <a:ext cx="5116177"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17" name="Title 2">
            <a:extLst>
              <a:ext uri="{FF2B5EF4-FFF2-40B4-BE49-F238E27FC236}">
                <a16:creationId xmlns:a16="http://schemas.microsoft.com/office/drawing/2014/main" id="{67CC663C-9B54-47AA-B8A0-5B02B318F86C}"/>
              </a:ext>
            </a:extLst>
          </p:cNvPr>
          <p:cNvSpPr txBox="1">
            <a:spLocks/>
          </p:cNvSpPr>
          <p:nvPr/>
        </p:nvSpPr>
        <p:spPr>
          <a:xfrm>
            <a:off x="878540" y="1"/>
            <a:ext cx="10475259" cy="12811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Segoe UI" pitchFamily="34" charset="0"/>
                <a:cs typeface="Segoe UI" pitchFamily="34" charset="0"/>
              </a:rPr>
              <a:t>Incidents over time</a:t>
            </a:r>
          </a:p>
        </p:txBody>
      </p:sp>
    </p:spTree>
    <p:extLst>
      <p:ext uri="{BB962C8B-B14F-4D97-AF65-F5344CB8AC3E}">
        <p14:creationId xmlns:p14="http://schemas.microsoft.com/office/powerpoint/2010/main" val="68991220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left)">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wipe(left)">
                                      <p:cBhvr>
                                        <p:cTn id="17" dur="500"/>
                                        <p:tgtEl>
                                          <p:spTgt spid="8">
                                            <p:txEl>
                                              <p:pRg st="0" end="0"/>
                                            </p:txEl>
                                          </p:spTgt>
                                        </p:tgtEl>
                                      </p:cBhvr>
                                    </p:animEffect>
                                  </p:childTnLst>
                                </p:cTn>
                              </p:par>
                            </p:childTnLst>
                          </p:cTn>
                        </p:par>
                        <p:par>
                          <p:cTn id="18" fill="hold">
                            <p:stCondLst>
                              <p:cond delay="500"/>
                            </p:stCondLst>
                            <p:childTnLst>
                              <p:par>
                                <p:cTn id="19" presetID="22" presetClass="entr" presetSubtype="4"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down)">
                                      <p:cBhvr>
                                        <p:cTn id="21" dur="500"/>
                                        <p:tgtEl>
                                          <p:spTgt spid="8"/>
                                        </p:tgtEl>
                                      </p:cBhvr>
                                    </p:animEffect>
                                  </p:childTnLst>
                                </p:cTn>
                              </p:par>
                            </p:childTnLst>
                          </p:cTn>
                        </p:par>
                        <p:par>
                          <p:cTn id="22" fill="hold">
                            <p:stCondLst>
                              <p:cond delay="1000"/>
                            </p:stCondLst>
                            <p:childTnLst>
                              <p:par>
                                <p:cTn id="23" presetID="6" presetClass="entr" presetSubtype="16" fill="hold"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circle(in)">
                                      <p:cBhvr>
                                        <p:cTn id="25" dur="20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8">
                                            <p:txEl>
                                              <p:pRg st="8" end="8"/>
                                            </p:txEl>
                                          </p:spTgt>
                                        </p:tgtEl>
                                        <p:attrNameLst>
                                          <p:attrName>style.visibility</p:attrName>
                                        </p:attrNameLst>
                                      </p:cBhvr>
                                      <p:to>
                                        <p:strVal val="visible"/>
                                      </p:to>
                                    </p:set>
                                    <p:animEffect transition="in" filter="wipe(left)">
                                      <p:cBhvr>
                                        <p:cTn id="30" dur="500"/>
                                        <p:tgtEl>
                                          <p:spTgt spid="8">
                                            <p:txEl>
                                              <p:pRg st="8" end="8"/>
                                            </p:txEl>
                                          </p:spTgt>
                                        </p:tgtEl>
                                      </p:cBhvr>
                                    </p:animEffect>
                                  </p:childTnLst>
                                </p:cTn>
                              </p:par>
                            </p:childTnLst>
                          </p:cTn>
                        </p:par>
                        <p:par>
                          <p:cTn id="31" fill="hold">
                            <p:stCondLst>
                              <p:cond delay="500"/>
                            </p:stCondLst>
                            <p:childTnLst>
                              <p:par>
                                <p:cTn id="32" presetID="2" presetClass="entr" presetSubtype="8" fill="hold" grpId="0" nodeType="afterEffect" nodePh="1">
                                  <p:stCondLst>
                                    <p:cond delay="0"/>
                                  </p:stCondLst>
                                  <p:endCondLst>
                                    <p:cond evt="begin" delay="0">
                                      <p:tn val="32"/>
                                    </p:cond>
                                  </p:endCondLst>
                                  <p:childTnLst>
                                    <p:set>
                                      <p:cBhvr>
                                        <p:cTn id="33" dur="1" fill="hold">
                                          <p:stCondLst>
                                            <p:cond delay="0"/>
                                          </p:stCondLst>
                                        </p:cTn>
                                        <p:tgtEl>
                                          <p:spTgt spid="14"/>
                                        </p:tgtEl>
                                        <p:attrNameLst>
                                          <p:attrName>style.visibility</p:attrName>
                                        </p:attrNameLst>
                                      </p:cBhvr>
                                      <p:to>
                                        <p:strVal val="visible"/>
                                      </p:to>
                                    </p:set>
                                    <p:anim calcmode="lin" valueType="num">
                                      <p:cBhvr additive="base">
                                        <p:cTn id="34" dur="500" fill="hold"/>
                                        <p:tgtEl>
                                          <p:spTgt spid="14"/>
                                        </p:tgtEl>
                                        <p:attrNameLst>
                                          <p:attrName>ppt_x</p:attrName>
                                        </p:attrNameLst>
                                      </p:cBhvr>
                                      <p:tavLst>
                                        <p:tav tm="0">
                                          <p:val>
                                            <p:strVal val="0-#ppt_w/2"/>
                                          </p:val>
                                        </p:tav>
                                        <p:tav tm="100000">
                                          <p:val>
                                            <p:strVal val="#ppt_x"/>
                                          </p:val>
                                        </p:tav>
                                      </p:tavLst>
                                    </p:anim>
                                    <p:anim calcmode="lin" valueType="num">
                                      <p:cBhvr additive="base">
                                        <p:cTn id="35" dur="500" fill="hold"/>
                                        <p:tgtEl>
                                          <p:spTgt spid="14"/>
                                        </p:tgtEl>
                                        <p:attrNameLst>
                                          <p:attrName>ppt_y</p:attrName>
                                        </p:attrNameLst>
                                      </p:cBhvr>
                                      <p:tavLst>
                                        <p:tav tm="0">
                                          <p:val>
                                            <p:strVal val="#ppt_y"/>
                                          </p:val>
                                        </p:tav>
                                        <p:tav tm="100000">
                                          <p:val>
                                            <p:strVal val="#ppt_y"/>
                                          </p:val>
                                        </p:tav>
                                      </p:tavLst>
                                    </p:anim>
                                  </p:childTnLst>
                                </p:cTn>
                              </p:par>
                            </p:childTnLst>
                          </p:cTn>
                        </p:par>
                        <p:par>
                          <p:cTn id="36" fill="hold">
                            <p:stCondLst>
                              <p:cond delay="1000"/>
                            </p:stCondLst>
                            <p:childTnLst>
                              <p:par>
                                <p:cTn id="37" presetID="22" presetClass="entr" presetSubtype="8" fill="hold" nodeType="afterEffect">
                                  <p:stCondLst>
                                    <p:cond delay="0"/>
                                  </p:stCondLst>
                                  <p:childTnLst>
                                    <p:set>
                                      <p:cBhvr>
                                        <p:cTn id="38" dur="1" fill="hold">
                                          <p:stCondLst>
                                            <p:cond delay="0"/>
                                          </p:stCondLst>
                                        </p:cTn>
                                        <p:tgtEl>
                                          <p:spTgt spid="8">
                                            <p:txEl>
                                              <p:pRg st="9" end="9"/>
                                            </p:txEl>
                                          </p:spTgt>
                                        </p:tgtEl>
                                        <p:attrNameLst>
                                          <p:attrName>style.visibility</p:attrName>
                                        </p:attrNameLst>
                                      </p:cBhvr>
                                      <p:to>
                                        <p:strVal val="visible"/>
                                      </p:to>
                                    </p:set>
                                    <p:animEffect transition="in" filter="wipe(left)">
                                      <p:cBhvr>
                                        <p:cTn id="39" dur="500"/>
                                        <p:tgtEl>
                                          <p:spTgt spid="8">
                                            <p:txEl>
                                              <p:pRg st="9" end="9"/>
                                            </p:txEl>
                                          </p:spTgt>
                                        </p:tgtEl>
                                      </p:cBhvr>
                                    </p:animEffect>
                                  </p:childTnLst>
                                </p:cTn>
                              </p:par>
                            </p:childTnLst>
                          </p:cTn>
                        </p:par>
                        <p:par>
                          <p:cTn id="40" fill="hold">
                            <p:stCondLst>
                              <p:cond delay="1500"/>
                            </p:stCondLst>
                            <p:childTnLst>
                              <p:par>
                                <p:cTn id="41" presetID="22" presetClass="entr" presetSubtype="8" fill="hold" nodeType="afterEffect">
                                  <p:stCondLst>
                                    <p:cond delay="0"/>
                                  </p:stCondLst>
                                  <p:childTnLst>
                                    <p:set>
                                      <p:cBhvr>
                                        <p:cTn id="42" dur="1" fill="hold">
                                          <p:stCondLst>
                                            <p:cond delay="0"/>
                                          </p:stCondLst>
                                        </p:cTn>
                                        <p:tgtEl>
                                          <p:spTgt spid="8">
                                            <p:txEl>
                                              <p:pRg st="10" end="10"/>
                                            </p:txEl>
                                          </p:spTgt>
                                        </p:tgtEl>
                                        <p:attrNameLst>
                                          <p:attrName>style.visibility</p:attrName>
                                        </p:attrNameLst>
                                      </p:cBhvr>
                                      <p:to>
                                        <p:strVal val="visible"/>
                                      </p:to>
                                    </p:set>
                                    <p:animEffect transition="in" filter="wipe(left)">
                                      <p:cBhvr>
                                        <p:cTn id="43"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8793" y="25203"/>
            <a:ext cx="10515600" cy="1325563"/>
          </a:xfrm>
        </p:spPr>
        <p:txBody>
          <a:bodyPr>
            <a:normAutofit/>
          </a:bodyPr>
          <a:lstStyle/>
          <a:p>
            <a:r>
              <a:rPr lang="en-US" sz="5400" b="1" dirty="0">
                <a:solidFill>
                  <a:schemeClr val="bg2">
                    <a:lumMod val="10000"/>
                  </a:schemeClr>
                </a:solidFill>
                <a:latin typeface="Segoe UI" panose="020B0502040204020203" pitchFamily="34" charset="0"/>
                <a:cs typeface="Segoe UI" panose="020B0502040204020203" pitchFamily="34" charset="0"/>
              </a:rPr>
              <a:t>Outline</a:t>
            </a:r>
          </a:p>
        </p:txBody>
      </p:sp>
      <p:cxnSp>
        <p:nvCxnSpPr>
          <p:cNvPr id="9" name="Straight Connector 8"/>
          <p:cNvCxnSpPr>
            <a:cxnSpLocks/>
          </p:cNvCxnSpPr>
          <p:nvPr/>
        </p:nvCxnSpPr>
        <p:spPr>
          <a:xfrm>
            <a:off x="642325" y="1036553"/>
            <a:ext cx="2231531" cy="0"/>
          </a:xfrm>
          <a:prstGeom prst="line">
            <a:avLst/>
          </a:prstGeom>
          <a:ln w="571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26" name="Rectangle: Rounded Corners 25">
            <a:extLst>
              <a:ext uri="{FF2B5EF4-FFF2-40B4-BE49-F238E27FC236}">
                <a16:creationId xmlns:a16="http://schemas.microsoft.com/office/drawing/2014/main" id="{60B057D1-C4B4-400D-90A5-52E448673F2D}"/>
              </a:ext>
            </a:extLst>
          </p:cNvPr>
          <p:cNvSpPr/>
          <p:nvPr/>
        </p:nvSpPr>
        <p:spPr>
          <a:xfrm>
            <a:off x="645968" y="1314871"/>
            <a:ext cx="3926020" cy="816802"/>
          </a:xfrm>
          <a:prstGeom prst="roundRect">
            <a:avLst/>
          </a:prstGeom>
          <a:solidFill>
            <a:srgbClr val="00206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latin typeface="Roboto Condensed" panose="020B0604020202020204" charset="0"/>
                <a:ea typeface="Roboto Condensed" panose="020B0604020202020204" charset="0"/>
              </a:rPr>
              <a:t>Introduction</a:t>
            </a:r>
          </a:p>
        </p:txBody>
      </p:sp>
      <p:sp>
        <p:nvSpPr>
          <p:cNvPr id="27" name="Rectangle: Rounded Corners 26">
            <a:extLst>
              <a:ext uri="{FF2B5EF4-FFF2-40B4-BE49-F238E27FC236}">
                <a16:creationId xmlns:a16="http://schemas.microsoft.com/office/drawing/2014/main" id="{4B0166FF-041D-4DB0-8DFE-32781376709B}"/>
              </a:ext>
            </a:extLst>
          </p:cNvPr>
          <p:cNvSpPr/>
          <p:nvPr/>
        </p:nvSpPr>
        <p:spPr>
          <a:xfrm>
            <a:off x="642325" y="2272781"/>
            <a:ext cx="6855755" cy="816803"/>
          </a:xfrm>
          <a:prstGeom prst="roundRect">
            <a:avLst/>
          </a:prstGeom>
          <a:solidFill>
            <a:srgbClr val="00206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solidFill>
                  <a:schemeClr val="bg1"/>
                </a:solidFill>
                <a:latin typeface="Segoe UI" panose="020B0502040204020203" pitchFamily="34" charset="0"/>
                <a:ea typeface="Verdana" panose="020B0604030504040204" pitchFamily="34" charset="0"/>
                <a:cs typeface="Segoe UI" panose="020B0502040204020203" pitchFamily="34" charset="0"/>
              </a:rPr>
              <a:t>Data Preprocessing and Understanding</a:t>
            </a:r>
          </a:p>
        </p:txBody>
      </p:sp>
      <p:sp>
        <p:nvSpPr>
          <p:cNvPr id="28" name="Rectangle: Rounded Corners 27">
            <a:extLst>
              <a:ext uri="{FF2B5EF4-FFF2-40B4-BE49-F238E27FC236}">
                <a16:creationId xmlns:a16="http://schemas.microsoft.com/office/drawing/2014/main" id="{02EA48BF-97B8-4E7C-AB72-89177273C9BA}"/>
              </a:ext>
            </a:extLst>
          </p:cNvPr>
          <p:cNvSpPr/>
          <p:nvPr/>
        </p:nvSpPr>
        <p:spPr>
          <a:xfrm>
            <a:off x="642325" y="3272081"/>
            <a:ext cx="8074955" cy="816804"/>
          </a:xfrm>
          <a:prstGeom prst="roundRect">
            <a:avLst/>
          </a:prstGeom>
          <a:solidFill>
            <a:srgbClr val="00206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b="1" dirty="0">
              <a:latin typeface="Roboto Condensed" panose="020B0604020202020204" charset="0"/>
              <a:ea typeface="Roboto Condensed" panose="020B0604020202020204" charset="0"/>
            </a:endParaRPr>
          </a:p>
          <a:p>
            <a:r>
              <a:rPr lang="en-US" sz="2800" b="1" dirty="0">
                <a:latin typeface="Roboto Condensed" panose="020B0604020202020204" charset="0"/>
                <a:ea typeface="Roboto Condensed" panose="020B0604020202020204" charset="0"/>
              </a:rPr>
              <a:t>Relationship b/w variables and target variable</a:t>
            </a:r>
          </a:p>
          <a:p>
            <a:endParaRPr lang="en-US" sz="2800" b="1" dirty="0">
              <a:latin typeface="Roboto Condensed" panose="020B0604020202020204" charset="0"/>
              <a:ea typeface="Roboto Condensed" panose="020B0604020202020204" charset="0"/>
            </a:endParaRPr>
          </a:p>
        </p:txBody>
      </p:sp>
      <p:sp>
        <p:nvSpPr>
          <p:cNvPr id="30" name="Rectangle: Rounded Corners 29">
            <a:extLst>
              <a:ext uri="{FF2B5EF4-FFF2-40B4-BE49-F238E27FC236}">
                <a16:creationId xmlns:a16="http://schemas.microsoft.com/office/drawing/2014/main" id="{86262CF8-844C-4B43-AA91-27F7DD4094EE}"/>
              </a:ext>
            </a:extLst>
          </p:cNvPr>
          <p:cNvSpPr/>
          <p:nvPr/>
        </p:nvSpPr>
        <p:spPr>
          <a:xfrm>
            <a:off x="642325" y="4271382"/>
            <a:ext cx="3926021" cy="784570"/>
          </a:xfrm>
          <a:prstGeom prst="roundRect">
            <a:avLst/>
          </a:prstGeom>
          <a:solidFill>
            <a:srgbClr val="00206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latin typeface="Segoe UI" pitchFamily="34" charset="0"/>
                <a:cs typeface="Segoe UI" pitchFamily="34" charset="0"/>
              </a:rPr>
              <a:t>Incidents over time</a:t>
            </a:r>
          </a:p>
        </p:txBody>
      </p:sp>
      <p:sp>
        <p:nvSpPr>
          <p:cNvPr id="8" name="Rectangle 7">
            <a:extLst>
              <a:ext uri="{FF2B5EF4-FFF2-40B4-BE49-F238E27FC236}">
                <a16:creationId xmlns:a16="http://schemas.microsoft.com/office/drawing/2014/main" id="{7ACA4D7A-9F94-4F59-9B85-698CBB1BCD24}"/>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Rounded Corners 9">
            <a:extLst>
              <a:ext uri="{FF2B5EF4-FFF2-40B4-BE49-F238E27FC236}">
                <a16:creationId xmlns:a16="http://schemas.microsoft.com/office/drawing/2014/main" id="{C51CC2D8-0611-46B9-821A-CE184800B1A5}"/>
              </a:ext>
            </a:extLst>
          </p:cNvPr>
          <p:cNvSpPr/>
          <p:nvPr/>
        </p:nvSpPr>
        <p:spPr>
          <a:xfrm>
            <a:off x="642324" y="5225630"/>
            <a:ext cx="3926021" cy="784570"/>
          </a:xfrm>
          <a:prstGeom prst="roundRect">
            <a:avLst/>
          </a:prstGeom>
          <a:solidFill>
            <a:srgbClr val="00206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latin typeface="Segoe UI" pitchFamily="34" charset="0"/>
                <a:cs typeface="Segoe UI" pitchFamily="34" charset="0"/>
              </a:rPr>
              <a:t>Feature Selection </a:t>
            </a:r>
          </a:p>
        </p:txBody>
      </p:sp>
    </p:spTree>
    <p:extLst>
      <p:ext uri="{BB962C8B-B14F-4D97-AF65-F5344CB8AC3E}">
        <p14:creationId xmlns:p14="http://schemas.microsoft.com/office/powerpoint/2010/main" val="288716422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2" presetClass="entr" presetSubtype="8"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750"/>
                                        <p:tgtEl>
                                          <p:spTgt spid="9"/>
                                        </p:tgtEl>
                                      </p:cBhvr>
                                    </p:animEffect>
                                  </p:childTnLst>
                                </p:cTn>
                              </p:par>
                              <p:par>
                                <p:cTn id="13" presetID="2" presetClass="entr" presetSubtype="8"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0-#ppt_w/2"/>
                                          </p:val>
                                        </p:tav>
                                        <p:tav tm="100000">
                                          <p:val>
                                            <p:strVal val="#ppt_x"/>
                                          </p:val>
                                        </p:tav>
                                      </p:tavLst>
                                    </p:anim>
                                    <p:anim calcmode="lin" valueType="num">
                                      <p:cBhvr additive="base">
                                        <p:cTn id="16" dur="500" fill="hold"/>
                                        <p:tgtEl>
                                          <p:spTgt spid="26"/>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2" presetClass="entr" presetSubtype="8" fill="hold" grpId="0" nodeType="afterEffect">
                                  <p:stCondLst>
                                    <p:cond delay="0"/>
                                  </p:stCondLst>
                                  <p:childTnLst>
                                    <p:set>
                                      <p:cBhvr>
                                        <p:cTn id="19" dur="1" fill="hold">
                                          <p:stCondLst>
                                            <p:cond delay="0"/>
                                          </p:stCondLst>
                                        </p:cTn>
                                        <p:tgtEl>
                                          <p:spTgt spid="27"/>
                                        </p:tgtEl>
                                        <p:attrNameLst>
                                          <p:attrName>style.visibility</p:attrName>
                                        </p:attrNameLst>
                                      </p:cBhvr>
                                      <p:to>
                                        <p:strVal val="visible"/>
                                      </p:to>
                                    </p:set>
                                    <p:anim calcmode="lin" valueType="num">
                                      <p:cBhvr additive="base">
                                        <p:cTn id="20" dur="500" fill="hold"/>
                                        <p:tgtEl>
                                          <p:spTgt spid="27"/>
                                        </p:tgtEl>
                                        <p:attrNameLst>
                                          <p:attrName>ppt_x</p:attrName>
                                        </p:attrNameLst>
                                      </p:cBhvr>
                                      <p:tavLst>
                                        <p:tav tm="0">
                                          <p:val>
                                            <p:strVal val="0-#ppt_w/2"/>
                                          </p:val>
                                        </p:tav>
                                        <p:tav tm="100000">
                                          <p:val>
                                            <p:strVal val="#ppt_x"/>
                                          </p:val>
                                        </p:tav>
                                      </p:tavLst>
                                    </p:anim>
                                    <p:anim calcmode="lin" valueType="num">
                                      <p:cBhvr additive="base">
                                        <p:cTn id="21" dur="500" fill="hold"/>
                                        <p:tgtEl>
                                          <p:spTgt spid="2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8" fill="hold" grpId="0" nodeType="after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additive="base">
                                        <p:cTn id="25" dur="500" fill="hold"/>
                                        <p:tgtEl>
                                          <p:spTgt spid="28"/>
                                        </p:tgtEl>
                                        <p:attrNameLst>
                                          <p:attrName>ppt_x</p:attrName>
                                        </p:attrNameLst>
                                      </p:cBhvr>
                                      <p:tavLst>
                                        <p:tav tm="0">
                                          <p:val>
                                            <p:strVal val="0-#ppt_w/2"/>
                                          </p:val>
                                        </p:tav>
                                        <p:tav tm="100000">
                                          <p:val>
                                            <p:strVal val="#ppt_x"/>
                                          </p:val>
                                        </p:tav>
                                      </p:tavLst>
                                    </p:anim>
                                    <p:anim calcmode="lin" valueType="num">
                                      <p:cBhvr additive="base">
                                        <p:cTn id="26" dur="500" fill="hold"/>
                                        <p:tgtEl>
                                          <p:spTgt spid="28"/>
                                        </p:tgtEl>
                                        <p:attrNameLst>
                                          <p:attrName>ppt_y</p:attrName>
                                        </p:attrNameLst>
                                      </p:cBhvr>
                                      <p:tavLst>
                                        <p:tav tm="0">
                                          <p:val>
                                            <p:strVal val="#ppt_y"/>
                                          </p:val>
                                        </p:tav>
                                        <p:tav tm="100000">
                                          <p:val>
                                            <p:strVal val="#ppt_y"/>
                                          </p:val>
                                        </p:tav>
                                      </p:tavLst>
                                    </p:anim>
                                  </p:childTnLst>
                                </p:cTn>
                              </p:par>
                            </p:childTnLst>
                          </p:cTn>
                        </p:par>
                        <p:par>
                          <p:cTn id="27" fill="hold">
                            <p:stCondLst>
                              <p:cond delay="2500"/>
                            </p:stCondLst>
                            <p:childTnLst>
                              <p:par>
                                <p:cTn id="28" presetID="2" presetClass="entr" presetSubtype="8"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additive="base">
                                        <p:cTn id="30" dur="500" fill="hold"/>
                                        <p:tgtEl>
                                          <p:spTgt spid="30"/>
                                        </p:tgtEl>
                                        <p:attrNameLst>
                                          <p:attrName>ppt_x</p:attrName>
                                        </p:attrNameLst>
                                      </p:cBhvr>
                                      <p:tavLst>
                                        <p:tav tm="0">
                                          <p:val>
                                            <p:strVal val="0-#ppt_w/2"/>
                                          </p:val>
                                        </p:tav>
                                        <p:tav tm="100000">
                                          <p:val>
                                            <p:strVal val="#ppt_x"/>
                                          </p:val>
                                        </p:tav>
                                      </p:tavLst>
                                    </p:anim>
                                    <p:anim calcmode="lin" valueType="num">
                                      <p:cBhvr additive="base">
                                        <p:cTn id="31" dur="500" fill="hold"/>
                                        <p:tgtEl>
                                          <p:spTgt spid="30"/>
                                        </p:tgtEl>
                                        <p:attrNameLst>
                                          <p:attrName>ppt_y</p:attrName>
                                        </p:attrNameLst>
                                      </p:cBhvr>
                                      <p:tavLst>
                                        <p:tav tm="0">
                                          <p:val>
                                            <p:strVal val="#ppt_y"/>
                                          </p:val>
                                        </p:tav>
                                        <p:tav tm="100000">
                                          <p:val>
                                            <p:strVal val="#ppt_y"/>
                                          </p:val>
                                        </p:tav>
                                      </p:tavLst>
                                    </p:anim>
                                  </p:childTnLst>
                                </p:cTn>
                              </p:par>
                            </p:childTnLst>
                          </p:cTn>
                        </p:par>
                        <p:par>
                          <p:cTn id="32" fill="hold">
                            <p:stCondLst>
                              <p:cond delay="3000"/>
                            </p:stCondLst>
                            <p:childTnLst>
                              <p:par>
                                <p:cTn id="33" presetID="2" presetClass="entr" presetSubtype="8"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500" fill="hold"/>
                                        <p:tgtEl>
                                          <p:spTgt spid="10"/>
                                        </p:tgtEl>
                                        <p:attrNameLst>
                                          <p:attrName>ppt_x</p:attrName>
                                        </p:attrNameLst>
                                      </p:cBhvr>
                                      <p:tavLst>
                                        <p:tav tm="0">
                                          <p:val>
                                            <p:strVal val="0-#ppt_w/2"/>
                                          </p:val>
                                        </p:tav>
                                        <p:tav tm="100000">
                                          <p:val>
                                            <p:strVal val="#ppt_x"/>
                                          </p:val>
                                        </p:tav>
                                      </p:tavLst>
                                    </p:anim>
                                    <p:anim calcmode="lin" valueType="num">
                                      <p:cBhvr additive="base">
                                        <p:cTn id="36"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6" grpId="0" animBg="1"/>
      <p:bldP spid="27" grpId="0" animBg="1"/>
      <p:bldP spid="28" grpId="0" animBg="1"/>
      <p:bldP spid="30" grpId="0" animBg="1"/>
      <p:bldP spid="1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2EF2AE1-A2C5-4F8A-8147-BAB565BB0E13}"/>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Shape 3">
            <a:extLst>
              <a:ext uri="{FF2B5EF4-FFF2-40B4-BE49-F238E27FC236}">
                <a16:creationId xmlns:a16="http://schemas.microsoft.com/office/drawing/2014/main" id="{304BB8A8-3933-407E-9E12-54260DDB6210}"/>
              </a:ext>
            </a:extLst>
          </p:cNvPr>
          <p:cNvSpPr/>
          <p:nvPr/>
        </p:nvSpPr>
        <p:spPr>
          <a:xfrm>
            <a:off x="228744" y="-1"/>
            <a:ext cx="7484607" cy="6857999"/>
          </a:xfrm>
          <a:custGeom>
            <a:avLst/>
            <a:gdLst>
              <a:gd name="connsiteX0" fmla="*/ 4012691 w 7484608"/>
              <a:gd name="connsiteY0" fmla="*/ 0 h 6858000"/>
              <a:gd name="connsiteX1" fmla="*/ 7484608 w 7484608"/>
              <a:gd name="connsiteY1" fmla="*/ 0 h 6858000"/>
              <a:gd name="connsiteX2" fmla="*/ 1739373 w 7484608"/>
              <a:gd name="connsiteY2" fmla="*/ 5624464 h 6858000"/>
              <a:gd name="connsiteX3" fmla="*/ 2999396 w 7484608"/>
              <a:gd name="connsiteY3" fmla="*/ 6858000 h 6858000"/>
              <a:gd name="connsiteX4" fmla="*/ 0 w 7484608"/>
              <a:gd name="connsiteY4" fmla="*/ 6858000 h 6858000"/>
              <a:gd name="connsiteX5" fmla="*/ 0 w 7484608"/>
              <a:gd name="connsiteY5" fmla="*/ 3928340 h 6858000"/>
              <a:gd name="connsiteX6" fmla="*/ 4012691 w 748460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4608" h="6858000">
                <a:moveTo>
                  <a:pt x="4012691" y="0"/>
                </a:moveTo>
                <a:lnTo>
                  <a:pt x="7484608" y="0"/>
                </a:lnTo>
                <a:lnTo>
                  <a:pt x="1739373" y="5624464"/>
                </a:lnTo>
                <a:lnTo>
                  <a:pt x="2999396" y="6858000"/>
                </a:lnTo>
                <a:lnTo>
                  <a:pt x="0" y="6858000"/>
                </a:lnTo>
                <a:lnTo>
                  <a:pt x="0" y="3928340"/>
                </a:lnTo>
                <a:lnTo>
                  <a:pt x="4012691" y="0"/>
                </a:lnTo>
                <a:close/>
              </a:path>
            </a:pathLst>
          </a:custGeom>
          <a:solidFill>
            <a:srgbClr val="115E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Freeform: Shape 4">
            <a:extLst>
              <a:ext uri="{FF2B5EF4-FFF2-40B4-BE49-F238E27FC236}">
                <a16:creationId xmlns:a16="http://schemas.microsoft.com/office/drawing/2014/main" id="{D1680C49-CBA7-4FB8-BAF8-62B425D17D50}"/>
              </a:ext>
            </a:extLst>
          </p:cNvPr>
          <p:cNvSpPr/>
          <p:nvPr/>
        </p:nvSpPr>
        <p:spPr>
          <a:xfrm>
            <a:off x="228745" y="3603171"/>
            <a:ext cx="3797997" cy="3254829"/>
          </a:xfrm>
          <a:custGeom>
            <a:avLst/>
            <a:gdLst>
              <a:gd name="connsiteX0" fmla="*/ 368998 w 3797997"/>
              <a:gd name="connsiteY0" fmla="*/ 0 h 3428999"/>
              <a:gd name="connsiteX1" fmla="*/ 3797997 w 3797997"/>
              <a:gd name="connsiteY1" fmla="*/ 3428999 h 3428999"/>
              <a:gd name="connsiteX2" fmla="*/ 0 w 3797997"/>
              <a:gd name="connsiteY2" fmla="*/ 3428999 h 3428999"/>
              <a:gd name="connsiteX3" fmla="*/ 0 w 3797997"/>
              <a:gd name="connsiteY3" fmla="*/ 368998 h 3428999"/>
              <a:gd name="connsiteX4" fmla="*/ 368998 w 3797997"/>
              <a:gd name="connsiteY4" fmla="*/ 0 h 3428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997" h="3428999">
                <a:moveTo>
                  <a:pt x="368998" y="0"/>
                </a:moveTo>
                <a:lnTo>
                  <a:pt x="3797997" y="3428999"/>
                </a:lnTo>
                <a:lnTo>
                  <a:pt x="0" y="3428999"/>
                </a:lnTo>
                <a:lnTo>
                  <a:pt x="0" y="368998"/>
                </a:lnTo>
                <a:lnTo>
                  <a:pt x="368998" y="0"/>
                </a:lnTo>
                <a:close/>
              </a:path>
            </a:pathLst>
          </a:custGeom>
          <a:solidFill>
            <a:srgbClr val="4C28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92BBAAFB-272D-4605-9E84-EA391B3A1514}"/>
              </a:ext>
            </a:extLst>
          </p:cNvPr>
          <p:cNvSpPr txBox="1"/>
          <p:nvPr/>
        </p:nvSpPr>
        <p:spPr>
          <a:xfrm>
            <a:off x="3107674" y="4815086"/>
            <a:ext cx="8048006" cy="83099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5400" b="1" dirty="0">
                <a:solidFill>
                  <a:srgbClr val="002060"/>
                </a:solidFill>
                <a:latin typeface="Segoe UI" panose="020B0502040204020203" pitchFamily="34" charset="0"/>
                <a:cs typeface="Segoe UI" panose="020B0502040204020203" pitchFamily="34" charset="0"/>
              </a:rPr>
              <a:t>Feature Selection </a:t>
            </a:r>
            <a:endParaRPr lang="x-none" sz="5400" b="1" dirty="0">
              <a:solidFill>
                <a:srgbClr val="002060"/>
              </a:solidFill>
              <a:latin typeface="Segoe UI" panose="020B0502040204020203" pitchFamily="34" charset="0"/>
              <a:cs typeface="Segoe UI" panose="020B0502040204020203" pitchFamily="34" charset="0"/>
            </a:endParaRPr>
          </a:p>
        </p:txBody>
      </p:sp>
      <p:pic>
        <p:nvPicPr>
          <p:cNvPr id="9" name="Picture 8" descr="Related image">
            <a:extLst>
              <a:ext uri="{FF2B5EF4-FFF2-40B4-BE49-F238E27FC236}">
                <a16:creationId xmlns:a16="http://schemas.microsoft.com/office/drawing/2014/main" id="{705CC7EC-D746-4552-9304-89C29E439AB0}"/>
              </a:ext>
            </a:extLst>
          </p:cNvPr>
          <p:cNvPicPr>
            <a:picLocks noChangeAspect="1" noChangeArrowheads="1"/>
          </p:cNvPicPr>
          <p:nvPr/>
        </p:nvPicPr>
        <p:blipFill>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827241" y="1121664"/>
            <a:ext cx="3136014" cy="3136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4495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par>
                          <p:cTn id="15" fill="hold">
                            <p:stCondLst>
                              <p:cond delay="1000"/>
                            </p:stCondLst>
                            <p:childTnLst>
                              <p:par>
                                <p:cTn id="16" presetID="22" presetClass="entr" presetSubtype="2"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right)">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AB64C1A6-D5CF-4415-8854-FEAE5320D095}"/>
              </a:ext>
            </a:extLst>
          </p:cNvPr>
          <p:cNvSpPr txBox="1">
            <a:spLocks/>
          </p:cNvSpPr>
          <p:nvPr/>
        </p:nvSpPr>
        <p:spPr>
          <a:xfrm>
            <a:off x="838200" y="1325563"/>
            <a:ext cx="10515600" cy="485140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Segoe UI" pitchFamily="34" charset="0"/>
                <a:cs typeface="Segoe UI" pitchFamily="34" charset="0"/>
              </a:rPr>
              <a:t>I drop unnecessary columns/features and keep only the useful ones for prediction task.</a:t>
            </a:r>
            <a:endParaRPr lang="en-IE" dirty="0">
              <a:latin typeface="Segoe UI" pitchFamily="34" charset="0"/>
              <a:cs typeface="Segoe UI" pitchFamily="34" charset="0"/>
            </a:endParaRPr>
          </a:p>
          <a:p>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endParaRPr lang="x-none" b="1" dirty="0">
              <a:latin typeface="Segoe UI" panose="020B0502040204020203" pitchFamily="34" charset="0"/>
              <a:cs typeface="Segoe UI" panose="020B0502040204020203" pitchFamily="34" charset="0"/>
            </a:endParaRPr>
          </a:p>
          <a:p>
            <a:endParaRPr lang="x-none" b="1" dirty="0">
              <a:latin typeface="Segoe UI" panose="020B0502040204020203" pitchFamily="34" charset="0"/>
              <a:cs typeface="Segoe UI" panose="020B0502040204020203" pitchFamily="34" charset="0"/>
            </a:endParaRPr>
          </a:p>
          <a:p>
            <a:endParaRPr lang="x-none" b="1" dirty="0">
              <a:latin typeface="Segoe UI" panose="020B0502040204020203" pitchFamily="34" charset="0"/>
              <a:cs typeface="Segoe UI" panose="020B0502040204020203" pitchFamily="34" charset="0"/>
            </a:endParaRPr>
          </a:p>
        </p:txBody>
      </p:sp>
      <p:sp>
        <p:nvSpPr>
          <p:cNvPr id="6" name="Rectangle 5"/>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2">
            <a:extLst>
              <a:ext uri="{FF2B5EF4-FFF2-40B4-BE49-F238E27FC236}">
                <a16:creationId xmlns:a16="http://schemas.microsoft.com/office/drawing/2014/main" id="{AA95E59F-1915-41C8-9903-0B47831B32D0}"/>
              </a:ext>
            </a:extLst>
          </p:cNvPr>
          <p:cNvSpPr txBox="1">
            <a:spLocks/>
          </p:cNvSpPr>
          <p:nvPr/>
        </p:nvSpPr>
        <p:spPr>
          <a:xfrm>
            <a:off x="838200" y="-6096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solidFill>
                  <a:srgbClr val="002060"/>
                </a:solidFill>
                <a:latin typeface="Segoe UI" panose="020B0502040204020203" pitchFamily="34" charset="0"/>
                <a:cs typeface="Segoe UI" panose="020B0502040204020203" pitchFamily="34" charset="0"/>
              </a:rPr>
              <a:t>Feature Selection </a:t>
            </a:r>
            <a:endParaRPr lang="x-none" b="1" dirty="0">
              <a:solidFill>
                <a:srgbClr val="002060"/>
              </a:solidFill>
              <a:latin typeface="Segoe UI" panose="020B0502040204020203" pitchFamily="34" charset="0"/>
              <a:cs typeface="Segoe UI" panose="020B0502040204020203" pitchFamily="34" charset="0"/>
            </a:endParaRPr>
          </a:p>
        </p:txBody>
      </p:sp>
      <p:cxnSp>
        <p:nvCxnSpPr>
          <p:cNvPr id="8" name="Straight Connector 7">
            <a:extLst>
              <a:ext uri="{FF2B5EF4-FFF2-40B4-BE49-F238E27FC236}">
                <a16:creationId xmlns:a16="http://schemas.microsoft.com/office/drawing/2014/main" id="{4149D642-A17A-4B39-A553-0F66517E8599}"/>
              </a:ext>
            </a:extLst>
          </p:cNvPr>
          <p:cNvCxnSpPr>
            <a:cxnSpLocks/>
          </p:cNvCxnSpPr>
          <p:nvPr/>
        </p:nvCxnSpPr>
        <p:spPr>
          <a:xfrm>
            <a:off x="888077" y="986840"/>
            <a:ext cx="4613563"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6DB7D6F3-9E2D-4FF6-9E56-EC5404E9E4D1}"/>
              </a:ext>
            </a:extLst>
          </p:cNvPr>
          <p:cNvPicPr>
            <a:picLocks noChangeAspect="1"/>
          </p:cNvPicPr>
          <p:nvPr/>
        </p:nvPicPr>
        <p:blipFill>
          <a:blip r:embed="rId2"/>
          <a:stretch>
            <a:fillRect/>
          </a:stretch>
        </p:blipFill>
        <p:spPr>
          <a:xfrm>
            <a:off x="1786890" y="2518740"/>
            <a:ext cx="8618219" cy="2621280"/>
          </a:xfrm>
          <a:prstGeom prst="rect">
            <a:avLst/>
          </a:prstGeom>
        </p:spPr>
      </p:pic>
    </p:spTree>
    <p:extLst>
      <p:ext uri="{BB962C8B-B14F-4D97-AF65-F5344CB8AC3E}">
        <p14:creationId xmlns:p14="http://schemas.microsoft.com/office/powerpoint/2010/main" val="2350722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5">
                                            <p:txEl>
                                              <p:pRg st="0" end="0"/>
                                            </p:txEl>
                                          </p:spTgt>
                                        </p:tgtEl>
                                        <p:attrNameLst>
                                          <p:attrName>style.visibility</p:attrName>
                                        </p:attrNameLst>
                                      </p:cBhvr>
                                      <p:to>
                                        <p:strVal val="visible"/>
                                      </p:to>
                                    </p:set>
                                    <p:animEffect transition="in" filter="wipe(left)">
                                      <p:cBhvr>
                                        <p:cTn id="16" dur="500"/>
                                        <p:tgtEl>
                                          <p:spTgt spid="5">
                                            <p:txEl>
                                              <p:pRg st="0" end="0"/>
                                            </p:txEl>
                                          </p:spTgt>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wipe(left)">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02450522-673F-46DC-A885-0122622DCBE7}"/>
              </a:ext>
            </a:extLst>
          </p:cNvPr>
          <p:cNvSpPr txBox="1">
            <a:spLocks/>
          </p:cNvSpPr>
          <p:nvPr/>
        </p:nvSpPr>
        <p:spPr>
          <a:xfrm>
            <a:off x="838200" y="1325563"/>
            <a:ext cx="10515600" cy="485140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Segoe UI" pitchFamily="34" charset="0"/>
                <a:cs typeface="Segoe UI" pitchFamily="34" charset="0"/>
              </a:rPr>
              <a:t>Data after </a:t>
            </a:r>
            <a:r>
              <a:rPr lang="en-US" b="1" dirty="0" err="1">
                <a:solidFill>
                  <a:srgbClr val="FF0000"/>
                </a:solidFill>
                <a:latin typeface="Segoe UI" pitchFamily="34" charset="0"/>
                <a:cs typeface="Segoe UI" pitchFamily="34" charset="0"/>
              </a:rPr>
              <a:t>LabelEncoding</a:t>
            </a:r>
            <a:endParaRPr lang="en-IE" b="1" dirty="0">
              <a:solidFill>
                <a:srgbClr val="FF0000"/>
              </a:solidFill>
              <a:latin typeface="Segoe UI" pitchFamily="34" charset="0"/>
              <a:cs typeface="Segoe UI" pitchFamily="34" charset="0"/>
            </a:endParaRPr>
          </a:p>
          <a:p>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endParaRPr lang="x-none" b="1" dirty="0">
              <a:latin typeface="Segoe UI" panose="020B0502040204020203" pitchFamily="34" charset="0"/>
              <a:cs typeface="Segoe UI" panose="020B0502040204020203" pitchFamily="34" charset="0"/>
            </a:endParaRPr>
          </a:p>
          <a:p>
            <a:endParaRPr lang="x-none" b="1" dirty="0">
              <a:latin typeface="Segoe UI" panose="020B0502040204020203" pitchFamily="34" charset="0"/>
              <a:cs typeface="Segoe UI" panose="020B0502040204020203" pitchFamily="34" charset="0"/>
            </a:endParaRPr>
          </a:p>
          <a:p>
            <a:endParaRPr lang="x-none" b="1" dirty="0">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9BD514AE-E84E-45B9-A8DA-7EDA0C6AB770}"/>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2">
            <a:extLst>
              <a:ext uri="{FF2B5EF4-FFF2-40B4-BE49-F238E27FC236}">
                <a16:creationId xmlns:a16="http://schemas.microsoft.com/office/drawing/2014/main" id="{EE0FA826-1BEF-44AF-BA7E-8836296C78FD}"/>
              </a:ext>
            </a:extLst>
          </p:cNvPr>
          <p:cNvSpPr txBox="1">
            <a:spLocks/>
          </p:cNvSpPr>
          <p:nvPr/>
        </p:nvSpPr>
        <p:spPr>
          <a:xfrm>
            <a:off x="838200" y="-6096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002060"/>
                </a:solidFill>
                <a:latin typeface="Segoe UI" panose="020B0502040204020203" pitchFamily="34" charset="0"/>
                <a:cs typeface="Segoe UI" panose="020B0502040204020203" pitchFamily="34" charset="0"/>
              </a:rPr>
              <a:t>Covert all features into numeric </a:t>
            </a:r>
            <a:endParaRPr lang="x-none" b="1" dirty="0">
              <a:solidFill>
                <a:srgbClr val="002060"/>
              </a:solidFill>
              <a:latin typeface="Segoe UI" panose="020B0502040204020203" pitchFamily="34" charset="0"/>
              <a:cs typeface="Segoe UI" panose="020B0502040204020203" pitchFamily="34" charset="0"/>
            </a:endParaRPr>
          </a:p>
        </p:txBody>
      </p:sp>
      <p:cxnSp>
        <p:nvCxnSpPr>
          <p:cNvPr id="5" name="Straight Connector 4">
            <a:extLst>
              <a:ext uri="{FF2B5EF4-FFF2-40B4-BE49-F238E27FC236}">
                <a16:creationId xmlns:a16="http://schemas.microsoft.com/office/drawing/2014/main" id="{9A80A131-18A4-4FEE-A898-6355DE3DA266}"/>
              </a:ext>
            </a:extLst>
          </p:cNvPr>
          <p:cNvCxnSpPr>
            <a:cxnSpLocks/>
          </p:cNvCxnSpPr>
          <p:nvPr/>
        </p:nvCxnSpPr>
        <p:spPr>
          <a:xfrm>
            <a:off x="888077" y="986840"/>
            <a:ext cx="8362603"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84328267-5593-4C1E-9454-4EB5DC106804}"/>
              </a:ext>
            </a:extLst>
          </p:cNvPr>
          <p:cNvPicPr>
            <a:picLocks noChangeAspect="1"/>
          </p:cNvPicPr>
          <p:nvPr/>
        </p:nvPicPr>
        <p:blipFill>
          <a:blip r:embed="rId2"/>
          <a:stretch>
            <a:fillRect/>
          </a:stretch>
        </p:blipFill>
        <p:spPr>
          <a:xfrm>
            <a:off x="1869519" y="2034641"/>
            <a:ext cx="8452961" cy="2804161"/>
          </a:xfrm>
          <a:prstGeom prst="rect">
            <a:avLst/>
          </a:prstGeom>
        </p:spPr>
      </p:pic>
    </p:spTree>
    <p:extLst>
      <p:ext uri="{BB962C8B-B14F-4D97-AF65-F5344CB8AC3E}">
        <p14:creationId xmlns:p14="http://schemas.microsoft.com/office/powerpoint/2010/main" val="2487899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
                                            <p:txEl>
                                              <p:pRg st="0" end="0"/>
                                            </p:txEl>
                                          </p:spTgt>
                                        </p:tgtEl>
                                        <p:attrNameLst>
                                          <p:attrName>style.visibility</p:attrName>
                                        </p:attrNameLst>
                                      </p:cBhvr>
                                      <p:to>
                                        <p:strVal val="visible"/>
                                      </p:to>
                                    </p:set>
                                    <p:animEffect transition="in" filter="wipe(left)">
                                      <p:cBhvr>
                                        <p:cTn id="16" dur="500"/>
                                        <p:tgtEl>
                                          <p:spTgt spid="2">
                                            <p:txEl>
                                              <p:pRg st="0" end="0"/>
                                            </p:txEl>
                                          </p:spTgt>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FCABB82-061F-4819-B4B5-523BE5DFA7A7}"/>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reeform: Shape 3">
            <a:extLst>
              <a:ext uri="{FF2B5EF4-FFF2-40B4-BE49-F238E27FC236}">
                <a16:creationId xmlns:a16="http://schemas.microsoft.com/office/drawing/2014/main" id="{B4F0ACC8-6A39-42DE-B92B-CA34F5603895}"/>
              </a:ext>
            </a:extLst>
          </p:cNvPr>
          <p:cNvSpPr/>
          <p:nvPr/>
        </p:nvSpPr>
        <p:spPr>
          <a:xfrm>
            <a:off x="228744" y="-1"/>
            <a:ext cx="7484607" cy="6857999"/>
          </a:xfrm>
          <a:custGeom>
            <a:avLst/>
            <a:gdLst>
              <a:gd name="connsiteX0" fmla="*/ 4012691 w 7484608"/>
              <a:gd name="connsiteY0" fmla="*/ 0 h 6858000"/>
              <a:gd name="connsiteX1" fmla="*/ 7484608 w 7484608"/>
              <a:gd name="connsiteY1" fmla="*/ 0 h 6858000"/>
              <a:gd name="connsiteX2" fmla="*/ 1739373 w 7484608"/>
              <a:gd name="connsiteY2" fmla="*/ 5624464 h 6858000"/>
              <a:gd name="connsiteX3" fmla="*/ 2999396 w 7484608"/>
              <a:gd name="connsiteY3" fmla="*/ 6858000 h 6858000"/>
              <a:gd name="connsiteX4" fmla="*/ 0 w 7484608"/>
              <a:gd name="connsiteY4" fmla="*/ 6858000 h 6858000"/>
              <a:gd name="connsiteX5" fmla="*/ 0 w 7484608"/>
              <a:gd name="connsiteY5" fmla="*/ 3928340 h 6858000"/>
              <a:gd name="connsiteX6" fmla="*/ 4012691 w 748460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4608" h="6858000">
                <a:moveTo>
                  <a:pt x="4012691" y="0"/>
                </a:moveTo>
                <a:lnTo>
                  <a:pt x="7484608" y="0"/>
                </a:lnTo>
                <a:lnTo>
                  <a:pt x="1739373" y="5624464"/>
                </a:lnTo>
                <a:lnTo>
                  <a:pt x="2999396" y="6858000"/>
                </a:lnTo>
                <a:lnTo>
                  <a:pt x="0" y="6858000"/>
                </a:lnTo>
                <a:lnTo>
                  <a:pt x="0" y="3928340"/>
                </a:lnTo>
                <a:lnTo>
                  <a:pt x="4012691" y="0"/>
                </a:lnTo>
                <a:close/>
              </a:path>
            </a:pathLst>
          </a:custGeom>
          <a:solidFill>
            <a:srgbClr val="115E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Freeform: Shape 4">
            <a:extLst>
              <a:ext uri="{FF2B5EF4-FFF2-40B4-BE49-F238E27FC236}">
                <a16:creationId xmlns:a16="http://schemas.microsoft.com/office/drawing/2014/main" id="{82D575C6-9933-41E2-BD76-F1C333E34026}"/>
              </a:ext>
            </a:extLst>
          </p:cNvPr>
          <p:cNvSpPr/>
          <p:nvPr/>
        </p:nvSpPr>
        <p:spPr>
          <a:xfrm>
            <a:off x="228745" y="3603171"/>
            <a:ext cx="3797997" cy="3254829"/>
          </a:xfrm>
          <a:custGeom>
            <a:avLst/>
            <a:gdLst>
              <a:gd name="connsiteX0" fmla="*/ 368998 w 3797997"/>
              <a:gd name="connsiteY0" fmla="*/ 0 h 3428999"/>
              <a:gd name="connsiteX1" fmla="*/ 3797997 w 3797997"/>
              <a:gd name="connsiteY1" fmla="*/ 3428999 h 3428999"/>
              <a:gd name="connsiteX2" fmla="*/ 0 w 3797997"/>
              <a:gd name="connsiteY2" fmla="*/ 3428999 h 3428999"/>
              <a:gd name="connsiteX3" fmla="*/ 0 w 3797997"/>
              <a:gd name="connsiteY3" fmla="*/ 368998 h 3428999"/>
              <a:gd name="connsiteX4" fmla="*/ 368998 w 3797997"/>
              <a:gd name="connsiteY4" fmla="*/ 0 h 3428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997" h="3428999">
                <a:moveTo>
                  <a:pt x="368998" y="0"/>
                </a:moveTo>
                <a:lnTo>
                  <a:pt x="3797997" y="3428999"/>
                </a:lnTo>
                <a:lnTo>
                  <a:pt x="0" y="3428999"/>
                </a:lnTo>
                <a:lnTo>
                  <a:pt x="0" y="368998"/>
                </a:lnTo>
                <a:lnTo>
                  <a:pt x="368998" y="0"/>
                </a:lnTo>
                <a:close/>
              </a:path>
            </a:pathLst>
          </a:custGeom>
          <a:solidFill>
            <a:srgbClr val="4C28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F0A3E050-5035-4985-BDE0-63E7BCD512B7}"/>
              </a:ext>
            </a:extLst>
          </p:cNvPr>
          <p:cNvSpPr txBox="1"/>
          <p:nvPr/>
        </p:nvSpPr>
        <p:spPr>
          <a:xfrm>
            <a:off x="3107674" y="4815086"/>
            <a:ext cx="8048006" cy="83099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5400" b="1" dirty="0">
                <a:solidFill>
                  <a:srgbClr val="002060"/>
                </a:solidFill>
                <a:latin typeface="Segoe UI" panose="020B0502040204020203" pitchFamily="34" charset="0"/>
                <a:cs typeface="Segoe UI" panose="020B0502040204020203" pitchFamily="34" charset="0"/>
              </a:rPr>
              <a:t>Train Models</a:t>
            </a:r>
            <a:endParaRPr lang="x-none" sz="5400" b="1" dirty="0">
              <a:solidFill>
                <a:srgbClr val="002060"/>
              </a:solidFill>
              <a:latin typeface="Segoe UI" panose="020B0502040204020203" pitchFamily="34" charset="0"/>
              <a:cs typeface="Segoe UI" panose="020B0502040204020203" pitchFamily="34" charset="0"/>
            </a:endParaRPr>
          </a:p>
        </p:txBody>
      </p:sp>
      <p:pic>
        <p:nvPicPr>
          <p:cNvPr id="6" name="Picture 5" descr="Related image">
            <a:extLst>
              <a:ext uri="{FF2B5EF4-FFF2-40B4-BE49-F238E27FC236}">
                <a16:creationId xmlns:a16="http://schemas.microsoft.com/office/drawing/2014/main" id="{8259E962-A7B6-4AFD-8DA3-3413A53A8C37}"/>
              </a:ext>
            </a:extLst>
          </p:cNvPr>
          <p:cNvPicPr>
            <a:picLocks noChangeAspect="1" noChangeArrowheads="1"/>
          </p:cNvPicPr>
          <p:nvPr/>
        </p:nvPicPr>
        <p:blipFill>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827241" y="1121664"/>
            <a:ext cx="3136014" cy="3136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611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par>
                          <p:cTn id="15" fill="hold">
                            <p:stCondLst>
                              <p:cond delay="1000"/>
                            </p:stCondLst>
                            <p:childTnLst>
                              <p:par>
                                <p:cTn id="16" presetID="22" presetClass="entr" presetSubtype="2"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right)">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57272AB3-A069-4AB4-935D-2D02F705F998}"/>
              </a:ext>
            </a:extLst>
          </p:cNvPr>
          <p:cNvSpPr txBox="1">
            <a:spLocks/>
          </p:cNvSpPr>
          <p:nvPr/>
        </p:nvSpPr>
        <p:spPr>
          <a:xfrm>
            <a:off x="838200" y="1325563"/>
            <a:ext cx="10515600" cy="485140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Segoe UI" pitchFamily="34" charset="0"/>
                <a:cs typeface="Segoe UI" pitchFamily="34" charset="0"/>
              </a:rPr>
              <a:t>Train following models on the dataset.</a:t>
            </a:r>
          </a:p>
          <a:p>
            <a:endParaRPr lang="en-US" b="1" dirty="0">
              <a:solidFill>
                <a:srgbClr val="FF0000"/>
              </a:solidFill>
              <a:latin typeface="Segoe UI" pitchFamily="34" charset="0"/>
              <a:cs typeface="Segoe UI" pitchFamily="34" charset="0"/>
            </a:endParaRPr>
          </a:p>
          <a:p>
            <a:endParaRPr lang="en-IE" b="1" dirty="0">
              <a:solidFill>
                <a:srgbClr val="FF0000"/>
              </a:solidFill>
              <a:latin typeface="Segoe UI" pitchFamily="34" charset="0"/>
              <a:cs typeface="Segoe UI" pitchFamily="34" charset="0"/>
            </a:endParaRPr>
          </a:p>
          <a:p>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endParaRPr lang="x-none" b="1" dirty="0">
              <a:latin typeface="Segoe UI" panose="020B0502040204020203" pitchFamily="34" charset="0"/>
              <a:cs typeface="Segoe UI" panose="020B0502040204020203" pitchFamily="34" charset="0"/>
            </a:endParaRPr>
          </a:p>
          <a:p>
            <a:endParaRPr lang="x-none" b="1" dirty="0">
              <a:latin typeface="Segoe UI" panose="020B0502040204020203" pitchFamily="34" charset="0"/>
              <a:cs typeface="Segoe UI" panose="020B0502040204020203" pitchFamily="34" charset="0"/>
            </a:endParaRPr>
          </a:p>
          <a:p>
            <a:endParaRPr lang="x-none" b="1" dirty="0">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25F46471-7016-4BCF-B81F-6A1E9F15A50C}"/>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2">
            <a:extLst>
              <a:ext uri="{FF2B5EF4-FFF2-40B4-BE49-F238E27FC236}">
                <a16:creationId xmlns:a16="http://schemas.microsoft.com/office/drawing/2014/main" id="{E801747C-56D7-4FAA-8B45-7E3908888C87}"/>
              </a:ext>
            </a:extLst>
          </p:cNvPr>
          <p:cNvSpPr txBox="1">
            <a:spLocks/>
          </p:cNvSpPr>
          <p:nvPr/>
        </p:nvSpPr>
        <p:spPr>
          <a:xfrm>
            <a:off x="838200" y="-6096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002060"/>
                </a:solidFill>
                <a:latin typeface="Segoe UI" panose="020B0502040204020203" pitchFamily="34" charset="0"/>
                <a:cs typeface="Segoe UI" panose="020B0502040204020203" pitchFamily="34" charset="0"/>
              </a:rPr>
              <a:t>Train Models</a:t>
            </a:r>
            <a:endParaRPr lang="x-none" b="1" dirty="0">
              <a:solidFill>
                <a:srgbClr val="002060"/>
              </a:solidFill>
              <a:latin typeface="Segoe UI" panose="020B0502040204020203" pitchFamily="34" charset="0"/>
              <a:cs typeface="Segoe UI" panose="020B0502040204020203" pitchFamily="34" charset="0"/>
            </a:endParaRPr>
          </a:p>
        </p:txBody>
      </p:sp>
      <p:cxnSp>
        <p:nvCxnSpPr>
          <p:cNvPr id="5" name="Straight Connector 4">
            <a:extLst>
              <a:ext uri="{FF2B5EF4-FFF2-40B4-BE49-F238E27FC236}">
                <a16:creationId xmlns:a16="http://schemas.microsoft.com/office/drawing/2014/main" id="{134EEF34-A7D3-4DC1-BB94-D33BAF1A72A6}"/>
              </a:ext>
            </a:extLst>
          </p:cNvPr>
          <p:cNvCxnSpPr>
            <a:cxnSpLocks/>
          </p:cNvCxnSpPr>
          <p:nvPr/>
        </p:nvCxnSpPr>
        <p:spPr>
          <a:xfrm>
            <a:off x="888077" y="986840"/>
            <a:ext cx="3409603"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B0728D9C-0DCC-40FC-B535-BD645BCA1430}"/>
              </a:ext>
            </a:extLst>
          </p:cNvPr>
          <p:cNvPicPr>
            <a:picLocks noChangeAspect="1"/>
          </p:cNvPicPr>
          <p:nvPr/>
        </p:nvPicPr>
        <p:blipFill>
          <a:blip r:embed="rId2"/>
          <a:stretch>
            <a:fillRect/>
          </a:stretch>
        </p:blipFill>
        <p:spPr>
          <a:xfrm>
            <a:off x="1086197" y="1884464"/>
            <a:ext cx="3866803" cy="2718016"/>
          </a:xfrm>
          <a:prstGeom prst="rect">
            <a:avLst/>
          </a:prstGeom>
        </p:spPr>
      </p:pic>
    </p:spTree>
    <p:extLst>
      <p:ext uri="{BB962C8B-B14F-4D97-AF65-F5344CB8AC3E}">
        <p14:creationId xmlns:p14="http://schemas.microsoft.com/office/powerpoint/2010/main" val="3165294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par>
                          <p:cTn id="13" fill="hold">
                            <p:stCondLst>
                              <p:cond delay="1000"/>
                            </p:stCondLst>
                            <p:childTnLst>
                              <p:par>
                                <p:cTn id="14" presetID="22" presetClass="entr" presetSubtype="4" fill="hold" nodeType="afterEffect">
                                  <p:stCondLst>
                                    <p:cond delay="0"/>
                                  </p:stCondLst>
                                  <p:childTnLst>
                                    <p:set>
                                      <p:cBhvr>
                                        <p:cTn id="15" dur="1" fill="hold">
                                          <p:stCondLst>
                                            <p:cond delay="0"/>
                                          </p:stCondLst>
                                        </p:cTn>
                                        <p:tgtEl>
                                          <p:spTgt spid="2">
                                            <p:txEl>
                                              <p:pRg st="0" end="0"/>
                                            </p:txEl>
                                          </p:spTgt>
                                        </p:tgtEl>
                                        <p:attrNameLst>
                                          <p:attrName>style.visibility</p:attrName>
                                        </p:attrNameLst>
                                      </p:cBhvr>
                                      <p:to>
                                        <p:strVal val="visible"/>
                                      </p:to>
                                    </p:set>
                                    <p:animEffect transition="in" filter="wipe(down)">
                                      <p:cBhvr>
                                        <p:cTn id="16" dur="500"/>
                                        <p:tgtEl>
                                          <p:spTgt spid="2">
                                            <p:txEl>
                                              <p:pRg st="0" end="0"/>
                                            </p:txEl>
                                          </p:spTgt>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9A0BC9F-23E7-4A5D-9649-DADBD6957E6C}"/>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reeform: Shape 3">
            <a:extLst>
              <a:ext uri="{FF2B5EF4-FFF2-40B4-BE49-F238E27FC236}">
                <a16:creationId xmlns:a16="http://schemas.microsoft.com/office/drawing/2014/main" id="{7E38A65D-4314-4D19-B682-F6EF1453F1A1}"/>
              </a:ext>
            </a:extLst>
          </p:cNvPr>
          <p:cNvSpPr/>
          <p:nvPr/>
        </p:nvSpPr>
        <p:spPr>
          <a:xfrm>
            <a:off x="228744" y="-1"/>
            <a:ext cx="7484607" cy="6857999"/>
          </a:xfrm>
          <a:custGeom>
            <a:avLst/>
            <a:gdLst>
              <a:gd name="connsiteX0" fmla="*/ 4012691 w 7484608"/>
              <a:gd name="connsiteY0" fmla="*/ 0 h 6858000"/>
              <a:gd name="connsiteX1" fmla="*/ 7484608 w 7484608"/>
              <a:gd name="connsiteY1" fmla="*/ 0 h 6858000"/>
              <a:gd name="connsiteX2" fmla="*/ 1739373 w 7484608"/>
              <a:gd name="connsiteY2" fmla="*/ 5624464 h 6858000"/>
              <a:gd name="connsiteX3" fmla="*/ 2999396 w 7484608"/>
              <a:gd name="connsiteY3" fmla="*/ 6858000 h 6858000"/>
              <a:gd name="connsiteX4" fmla="*/ 0 w 7484608"/>
              <a:gd name="connsiteY4" fmla="*/ 6858000 h 6858000"/>
              <a:gd name="connsiteX5" fmla="*/ 0 w 7484608"/>
              <a:gd name="connsiteY5" fmla="*/ 3928340 h 6858000"/>
              <a:gd name="connsiteX6" fmla="*/ 4012691 w 748460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4608" h="6858000">
                <a:moveTo>
                  <a:pt x="4012691" y="0"/>
                </a:moveTo>
                <a:lnTo>
                  <a:pt x="7484608" y="0"/>
                </a:lnTo>
                <a:lnTo>
                  <a:pt x="1739373" y="5624464"/>
                </a:lnTo>
                <a:lnTo>
                  <a:pt x="2999396" y="6858000"/>
                </a:lnTo>
                <a:lnTo>
                  <a:pt x="0" y="6858000"/>
                </a:lnTo>
                <a:lnTo>
                  <a:pt x="0" y="3928340"/>
                </a:lnTo>
                <a:lnTo>
                  <a:pt x="4012691" y="0"/>
                </a:lnTo>
                <a:close/>
              </a:path>
            </a:pathLst>
          </a:custGeom>
          <a:solidFill>
            <a:srgbClr val="115E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Freeform: Shape 4">
            <a:extLst>
              <a:ext uri="{FF2B5EF4-FFF2-40B4-BE49-F238E27FC236}">
                <a16:creationId xmlns:a16="http://schemas.microsoft.com/office/drawing/2014/main" id="{5E95CFB4-B70B-4897-9359-BD2DA05ECD29}"/>
              </a:ext>
            </a:extLst>
          </p:cNvPr>
          <p:cNvSpPr/>
          <p:nvPr/>
        </p:nvSpPr>
        <p:spPr>
          <a:xfrm>
            <a:off x="228745" y="3603171"/>
            <a:ext cx="3797997" cy="3254829"/>
          </a:xfrm>
          <a:custGeom>
            <a:avLst/>
            <a:gdLst>
              <a:gd name="connsiteX0" fmla="*/ 368998 w 3797997"/>
              <a:gd name="connsiteY0" fmla="*/ 0 h 3428999"/>
              <a:gd name="connsiteX1" fmla="*/ 3797997 w 3797997"/>
              <a:gd name="connsiteY1" fmla="*/ 3428999 h 3428999"/>
              <a:gd name="connsiteX2" fmla="*/ 0 w 3797997"/>
              <a:gd name="connsiteY2" fmla="*/ 3428999 h 3428999"/>
              <a:gd name="connsiteX3" fmla="*/ 0 w 3797997"/>
              <a:gd name="connsiteY3" fmla="*/ 368998 h 3428999"/>
              <a:gd name="connsiteX4" fmla="*/ 368998 w 3797997"/>
              <a:gd name="connsiteY4" fmla="*/ 0 h 3428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997" h="3428999">
                <a:moveTo>
                  <a:pt x="368998" y="0"/>
                </a:moveTo>
                <a:lnTo>
                  <a:pt x="3797997" y="3428999"/>
                </a:lnTo>
                <a:lnTo>
                  <a:pt x="0" y="3428999"/>
                </a:lnTo>
                <a:lnTo>
                  <a:pt x="0" y="368998"/>
                </a:lnTo>
                <a:lnTo>
                  <a:pt x="368998" y="0"/>
                </a:lnTo>
                <a:close/>
              </a:path>
            </a:pathLst>
          </a:custGeom>
          <a:solidFill>
            <a:srgbClr val="4C28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44F7CF5E-0955-43F1-A8CA-44208DC64F29}"/>
              </a:ext>
            </a:extLst>
          </p:cNvPr>
          <p:cNvSpPr txBox="1"/>
          <p:nvPr/>
        </p:nvSpPr>
        <p:spPr>
          <a:xfrm>
            <a:off x="3097317" y="4815086"/>
            <a:ext cx="10135886" cy="83099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latin typeface="Segoe UI" panose="020B0502040204020203" pitchFamily="34" charset="0"/>
                <a:cs typeface="Segoe UI" panose="020B0502040204020203" pitchFamily="34" charset="0"/>
              </a:rPr>
              <a:t>C</a:t>
            </a:r>
            <a:r>
              <a:rPr lang="en-PK" sz="5400" b="1" dirty="0" err="1">
                <a:latin typeface="Segoe UI" panose="020B0502040204020203" pitchFamily="34" charset="0"/>
                <a:cs typeface="Segoe UI" panose="020B0502040204020203" pitchFamily="34" charset="0"/>
              </a:rPr>
              <a:t>ompare</a:t>
            </a:r>
            <a:r>
              <a:rPr lang="en-PK" sz="5400" b="1" dirty="0">
                <a:latin typeface="Segoe UI" panose="020B0502040204020203" pitchFamily="34" charset="0"/>
                <a:cs typeface="Segoe UI" panose="020B0502040204020203" pitchFamily="34" charset="0"/>
              </a:rPr>
              <a:t> </a:t>
            </a:r>
            <a:r>
              <a:rPr lang="en-US" sz="5400" b="1" dirty="0">
                <a:latin typeface="Segoe UI" panose="020B0502040204020203" pitchFamily="34" charset="0"/>
                <a:cs typeface="Segoe UI" panose="020B0502040204020203" pitchFamily="34" charset="0"/>
              </a:rPr>
              <a:t>Models</a:t>
            </a:r>
            <a:endParaRPr lang="en-PK" sz="5400" b="1" dirty="0">
              <a:latin typeface="Segoe UI" panose="020B0502040204020203" pitchFamily="34" charset="0"/>
              <a:cs typeface="Segoe UI" panose="020B0502040204020203" pitchFamily="34" charset="0"/>
            </a:endParaRPr>
          </a:p>
        </p:txBody>
      </p:sp>
      <p:pic>
        <p:nvPicPr>
          <p:cNvPr id="6" name="Picture 5" descr="Related image">
            <a:extLst>
              <a:ext uri="{FF2B5EF4-FFF2-40B4-BE49-F238E27FC236}">
                <a16:creationId xmlns:a16="http://schemas.microsoft.com/office/drawing/2014/main" id="{E3890719-407A-4B5E-97D4-0B5D41860785}"/>
              </a:ext>
            </a:extLst>
          </p:cNvPr>
          <p:cNvPicPr>
            <a:picLocks noChangeAspect="1" noChangeArrowheads="1"/>
          </p:cNvPicPr>
          <p:nvPr/>
        </p:nvPicPr>
        <p:blipFill>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827241" y="1121664"/>
            <a:ext cx="3136014" cy="3136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8212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par>
                          <p:cTn id="15" fill="hold">
                            <p:stCondLst>
                              <p:cond delay="1000"/>
                            </p:stCondLst>
                            <p:childTnLst>
                              <p:par>
                                <p:cTn id="16" presetID="22" presetClass="entr" presetSubtype="2"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right)">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7672C0A5-E640-4AAB-84AF-0AF8508B4F37}"/>
              </a:ext>
            </a:extLst>
          </p:cNvPr>
          <p:cNvSpPr txBox="1">
            <a:spLocks/>
          </p:cNvSpPr>
          <p:nvPr/>
        </p:nvSpPr>
        <p:spPr>
          <a:xfrm>
            <a:off x="838200" y="1325563"/>
            <a:ext cx="10515600" cy="485140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E" dirty="0">
              <a:latin typeface="Segoe UI" pitchFamily="34" charset="0"/>
              <a:cs typeface="Segoe UI" pitchFamily="34" charset="0"/>
            </a:endParaRPr>
          </a:p>
          <a:p>
            <a:endParaRPr lang="en-IE" dirty="0">
              <a:latin typeface="Segoe UI" pitchFamily="34" charset="0"/>
              <a:cs typeface="Segoe UI" pitchFamily="34" charset="0"/>
            </a:endParaRPr>
          </a:p>
          <a:p>
            <a:endParaRPr lang="en-IE" dirty="0">
              <a:latin typeface="Segoe UI" pitchFamily="34" charset="0"/>
              <a:cs typeface="Segoe UI" pitchFamily="34" charset="0"/>
            </a:endParaRPr>
          </a:p>
          <a:p>
            <a:endParaRPr lang="en-US" b="1" dirty="0">
              <a:latin typeface="Segoe UI" pitchFamily="34" charset="0"/>
              <a:cs typeface="Segoe UI" pitchFamily="34" charset="0"/>
            </a:endParaRPr>
          </a:p>
          <a:p>
            <a:pPr marL="0" indent="0">
              <a:buFont typeface="Arial" panose="020B0604020202020204" pitchFamily="34" charset="0"/>
              <a:buNone/>
            </a:pPr>
            <a:endParaRPr lang="en-US" b="1" dirty="0">
              <a:latin typeface="Segoe UI" pitchFamily="34" charset="0"/>
              <a:cs typeface="Segoe UI" pitchFamily="34" charset="0"/>
            </a:endParaRPr>
          </a:p>
          <a:p>
            <a:endParaRPr lang="x-none" b="1" dirty="0">
              <a:latin typeface="Segoe UI" panose="020B0502040204020203" pitchFamily="34" charset="0"/>
              <a:cs typeface="Segoe UI" panose="020B0502040204020203" pitchFamily="34" charset="0"/>
            </a:endParaRPr>
          </a:p>
          <a:p>
            <a:endParaRPr lang="x-none" b="1" dirty="0">
              <a:latin typeface="Segoe UI" panose="020B0502040204020203" pitchFamily="34" charset="0"/>
              <a:cs typeface="Segoe UI" panose="020B0502040204020203" pitchFamily="34" charset="0"/>
            </a:endParaRPr>
          </a:p>
          <a:p>
            <a:endParaRPr lang="x-none" b="1" dirty="0">
              <a:latin typeface="Segoe UI" panose="020B0502040204020203" pitchFamily="34" charset="0"/>
              <a:cs typeface="Segoe UI" panose="020B0502040204020203" pitchFamily="34" charset="0"/>
            </a:endParaRPr>
          </a:p>
        </p:txBody>
      </p:sp>
      <p:sp>
        <p:nvSpPr>
          <p:cNvPr id="3" name="Title 2">
            <a:extLst>
              <a:ext uri="{FF2B5EF4-FFF2-40B4-BE49-F238E27FC236}">
                <a16:creationId xmlns:a16="http://schemas.microsoft.com/office/drawing/2014/main" id="{59B86DF5-98EE-47BE-B844-6EF947EA80D0}"/>
              </a:ext>
            </a:extLst>
          </p:cNvPr>
          <p:cNvSpPr txBox="1">
            <a:spLocks/>
          </p:cNvSpPr>
          <p:nvPr/>
        </p:nvSpPr>
        <p:spPr>
          <a:xfrm>
            <a:off x="838200"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Segoe UI" panose="020B0502040204020203" pitchFamily="34" charset="0"/>
                <a:cs typeface="Segoe UI" panose="020B0502040204020203" pitchFamily="34" charset="0"/>
              </a:rPr>
              <a:t>C</a:t>
            </a:r>
            <a:r>
              <a:rPr lang="en-PK" b="1" dirty="0" err="1">
                <a:latin typeface="Segoe UI" panose="020B0502040204020203" pitchFamily="34" charset="0"/>
                <a:cs typeface="Segoe UI" panose="020B0502040204020203" pitchFamily="34" charset="0"/>
              </a:rPr>
              <a:t>ompare</a:t>
            </a:r>
            <a:r>
              <a:rPr lang="en-PK" b="1"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Models Performances</a:t>
            </a:r>
            <a:endParaRPr lang="en-PK" b="1" dirty="0">
              <a:latin typeface="Segoe UI" panose="020B0502040204020203" pitchFamily="34" charset="0"/>
              <a:cs typeface="Segoe UI" panose="020B0502040204020203" pitchFamily="34" charset="0"/>
            </a:endParaRPr>
          </a:p>
        </p:txBody>
      </p:sp>
      <p:cxnSp>
        <p:nvCxnSpPr>
          <p:cNvPr id="4" name="Straight Connector 3">
            <a:extLst>
              <a:ext uri="{FF2B5EF4-FFF2-40B4-BE49-F238E27FC236}">
                <a16:creationId xmlns:a16="http://schemas.microsoft.com/office/drawing/2014/main" id="{9C53D9D7-CDB9-4977-83A1-F39647500B01}"/>
              </a:ext>
            </a:extLst>
          </p:cNvPr>
          <p:cNvCxnSpPr>
            <a:cxnSpLocks/>
          </p:cNvCxnSpPr>
          <p:nvPr/>
        </p:nvCxnSpPr>
        <p:spPr>
          <a:xfrm>
            <a:off x="888077" y="986840"/>
            <a:ext cx="8239730"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7E897F4A-B759-4A7F-85B2-55A489E95476}"/>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FB1E27B-C1E1-4494-B03E-E9E7133F3948}"/>
              </a:ext>
            </a:extLst>
          </p:cNvPr>
          <p:cNvPicPr>
            <a:picLocks noChangeAspect="1"/>
          </p:cNvPicPr>
          <p:nvPr/>
        </p:nvPicPr>
        <p:blipFill>
          <a:blip r:embed="rId2"/>
          <a:stretch>
            <a:fillRect/>
          </a:stretch>
        </p:blipFill>
        <p:spPr>
          <a:xfrm>
            <a:off x="2804636" y="1797808"/>
            <a:ext cx="6582727" cy="3639551"/>
          </a:xfrm>
          <a:prstGeom prst="rect">
            <a:avLst/>
          </a:prstGeom>
        </p:spPr>
      </p:pic>
    </p:spTree>
    <p:extLst>
      <p:ext uri="{BB962C8B-B14F-4D97-AF65-F5344CB8AC3E}">
        <p14:creationId xmlns:p14="http://schemas.microsoft.com/office/powerpoint/2010/main" val="1882071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9A0BC9F-23E7-4A5D-9649-DADBD6957E6C}"/>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reeform: Shape 3">
            <a:extLst>
              <a:ext uri="{FF2B5EF4-FFF2-40B4-BE49-F238E27FC236}">
                <a16:creationId xmlns:a16="http://schemas.microsoft.com/office/drawing/2014/main" id="{7E38A65D-4314-4D19-B682-F6EF1453F1A1}"/>
              </a:ext>
            </a:extLst>
          </p:cNvPr>
          <p:cNvSpPr/>
          <p:nvPr/>
        </p:nvSpPr>
        <p:spPr>
          <a:xfrm>
            <a:off x="228744" y="-1"/>
            <a:ext cx="7484607" cy="6857999"/>
          </a:xfrm>
          <a:custGeom>
            <a:avLst/>
            <a:gdLst>
              <a:gd name="connsiteX0" fmla="*/ 4012691 w 7484608"/>
              <a:gd name="connsiteY0" fmla="*/ 0 h 6858000"/>
              <a:gd name="connsiteX1" fmla="*/ 7484608 w 7484608"/>
              <a:gd name="connsiteY1" fmla="*/ 0 h 6858000"/>
              <a:gd name="connsiteX2" fmla="*/ 1739373 w 7484608"/>
              <a:gd name="connsiteY2" fmla="*/ 5624464 h 6858000"/>
              <a:gd name="connsiteX3" fmla="*/ 2999396 w 7484608"/>
              <a:gd name="connsiteY3" fmla="*/ 6858000 h 6858000"/>
              <a:gd name="connsiteX4" fmla="*/ 0 w 7484608"/>
              <a:gd name="connsiteY4" fmla="*/ 6858000 h 6858000"/>
              <a:gd name="connsiteX5" fmla="*/ 0 w 7484608"/>
              <a:gd name="connsiteY5" fmla="*/ 3928340 h 6858000"/>
              <a:gd name="connsiteX6" fmla="*/ 4012691 w 748460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4608" h="6858000">
                <a:moveTo>
                  <a:pt x="4012691" y="0"/>
                </a:moveTo>
                <a:lnTo>
                  <a:pt x="7484608" y="0"/>
                </a:lnTo>
                <a:lnTo>
                  <a:pt x="1739373" y="5624464"/>
                </a:lnTo>
                <a:lnTo>
                  <a:pt x="2999396" y="6858000"/>
                </a:lnTo>
                <a:lnTo>
                  <a:pt x="0" y="6858000"/>
                </a:lnTo>
                <a:lnTo>
                  <a:pt x="0" y="3928340"/>
                </a:lnTo>
                <a:lnTo>
                  <a:pt x="4012691" y="0"/>
                </a:lnTo>
                <a:close/>
              </a:path>
            </a:pathLst>
          </a:custGeom>
          <a:solidFill>
            <a:srgbClr val="115E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Freeform: Shape 4">
            <a:extLst>
              <a:ext uri="{FF2B5EF4-FFF2-40B4-BE49-F238E27FC236}">
                <a16:creationId xmlns:a16="http://schemas.microsoft.com/office/drawing/2014/main" id="{5E95CFB4-B70B-4897-9359-BD2DA05ECD29}"/>
              </a:ext>
            </a:extLst>
          </p:cNvPr>
          <p:cNvSpPr/>
          <p:nvPr/>
        </p:nvSpPr>
        <p:spPr>
          <a:xfrm>
            <a:off x="228745" y="3603171"/>
            <a:ext cx="3797997" cy="3254829"/>
          </a:xfrm>
          <a:custGeom>
            <a:avLst/>
            <a:gdLst>
              <a:gd name="connsiteX0" fmla="*/ 368998 w 3797997"/>
              <a:gd name="connsiteY0" fmla="*/ 0 h 3428999"/>
              <a:gd name="connsiteX1" fmla="*/ 3797997 w 3797997"/>
              <a:gd name="connsiteY1" fmla="*/ 3428999 h 3428999"/>
              <a:gd name="connsiteX2" fmla="*/ 0 w 3797997"/>
              <a:gd name="connsiteY2" fmla="*/ 3428999 h 3428999"/>
              <a:gd name="connsiteX3" fmla="*/ 0 w 3797997"/>
              <a:gd name="connsiteY3" fmla="*/ 368998 h 3428999"/>
              <a:gd name="connsiteX4" fmla="*/ 368998 w 3797997"/>
              <a:gd name="connsiteY4" fmla="*/ 0 h 3428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997" h="3428999">
                <a:moveTo>
                  <a:pt x="368998" y="0"/>
                </a:moveTo>
                <a:lnTo>
                  <a:pt x="3797997" y="3428999"/>
                </a:lnTo>
                <a:lnTo>
                  <a:pt x="0" y="3428999"/>
                </a:lnTo>
                <a:lnTo>
                  <a:pt x="0" y="368998"/>
                </a:lnTo>
                <a:lnTo>
                  <a:pt x="368998" y="0"/>
                </a:lnTo>
                <a:close/>
              </a:path>
            </a:pathLst>
          </a:custGeom>
          <a:solidFill>
            <a:srgbClr val="4C28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44F7CF5E-0955-43F1-A8CA-44208DC64F29}"/>
              </a:ext>
            </a:extLst>
          </p:cNvPr>
          <p:cNvSpPr txBox="1"/>
          <p:nvPr/>
        </p:nvSpPr>
        <p:spPr>
          <a:xfrm>
            <a:off x="3107674" y="4815086"/>
            <a:ext cx="10135886" cy="83099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5400" b="1" dirty="0">
                <a:solidFill>
                  <a:srgbClr val="002060"/>
                </a:solidFill>
                <a:latin typeface="Segoe UI" panose="020B0502040204020203" pitchFamily="34" charset="0"/>
                <a:cs typeface="Segoe UI" panose="020B0502040204020203" pitchFamily="34" charset="0"/>
              </a:rPr>
              <a:t>Change Hyper Parameters</a:t>
            </a:r>
            <a:endParaRPr lang="x-none" sz="5400" b="1" dirty="0">
              <a:solidFill>
                <a:srgbClr val="002060"/>
              </a:solidFill>
              <a:latin typeface="Segoe UI" panose="020B0502040204020203" pitchFamily="34" charset="0"/>
              <a:cs typeface="Segoe UI" panose="020B0502040204020203" pitchFamily="34" charset="0"/>
            </a:endParaRPr>
          </a:p>
        </p:txBody>
      </p:sp>
      <p:pic>
        <p:nvPicPr>
          <p:cNvPr id="6" name="Picture 5" descr="Related image">
            <a:extLst>
              <a:ext uri="{FF2B5EF4-FFF2-40B4-BE49-F238E27FC236}">
                <a16:creationId xmlns:a16="http://schemas.microsoft.com/office/drawing/2014/main" id="{E3890719-407A-4B5E-97D4-0B5D41860785}"/>
              </a:ext>
            </a:extLst>
          </p:cNvPr>
          <p:cNvPicPr>
            <a:picLocks noChangeAspect="1" noChangeArrowheads="1"/>
          </p:cNvPicPr>
          <p:nvPr/>
        </p:nvPicPr>
        <p:blipFill>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827241" y="1121664"/>
            <a:ext cx="3136014" cy="3136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600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par>
                          <p:cTn id="15" fill="hold">
                            <p:stCondLst>
                              <p:cond delay="1000"/>
                            </p:stCondLst>
                            <p:childTnLst>
                              <p:par>
                                <p:cTn id="16" presetID="22" presetClass="entr" presetSubtype="2"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right)">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B64C1A6-D5CF-4415-8854-FEAE5320D095}"/>
              </a:ext>
            </a:extLst>
          </p:cNvPr>
          <p:cNvSpPr>
            <a:spLocks noGrp="1"/>
          </p:cNvSpPr>
          <p:nvPr>
            <p:ph idx="1"/>
          </p:nvPr>
        </p:nvSpPr>
        <p:spPr>
          <a:xfrm>
            <a:off x="838200" y="1325563"/>
            <a:ext cx="10515600" cy="4851400"/>
          </a:xfrm>
        </p:spPr>
        <p:txBody>
          <a:bodyPr>
            <a:noAutofit/>
          </a:bodyPr>
          <a:lstStyle/>
          <a:p>
            <a:r>
              <a:rPr lang="en-IE" dirty="0">
                <a:latin typeface="Segoe UI" pitchFamily="34" charset="0"/>
                <a:cs typeface="Segoe UI" pitchFamily="34" charset="0"/>
              </a:rPr>
              <a:t>By changing Hyper Parameters we are able to improve performances of some models by reducing its error.</a:t>
            </a:r>
          </a:p>
          <a:p>
            <a:endParaRPr lang="en-IE" dirty="0">
              <a:latin typeface="Segoe UI" pitchFamily="34" charset="0"/>
              <a:cs typeface="Segoe UI" pitchFamily="34" charset="0"/>
            </a:endParaRPr>
          </a:p>
          <a:p>
            <a:endParaRPr lang="en-IE" dirty="0">
              <a:latin typeface="Segoe UI" pitchFamily="34" charset="0"/>
              <a:cs typeface="Segoe UI" pitchFamily="34" charset="0"/>
            </a:endParaRPr>
          </a:p>
          <a:p>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lvl="0" indent="0">
              <a:buNone/>
            </a:pPr>
            <a:endParaRPr lang="x-none" b="1"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As you can see in above comparison last two classifiers have minimum error. I am going to select </a:t>
            </a:r>
            <a:r>
              <a:rPr lang="en-US" b="1" dirty="0" err="1">
                <a:solidFill>
                  <a:srgbClr val="FF0000"/>
                </a:solidFill>
                <a:latin typeface="Segoe UI" panose="020B0502040204020203" pitchFamily="34" charset="0"/>
                <a:cs typeface="Segoe UI" panose="020B0502040204020203" pitchFamily="34" charset="0"/>
              </a:rPr>
              <a:t>DecisionTreeClassifier</a:t>
            </a:r>
            <a:r>
              <a:rPr lang="en-US" dirty="0">
                <a:latin typeface="Segoe UI" panose="020B0502040204020203" pitchFamily="34" charset="0"/>
                <a:cs typeface="Segoe UI" panose="020B0502040204020203" pitchFamily="34" charset="0"/>
              </a:rPr>
              <a:t> as best model.</a:t>
            </a:r>
            <a:endParaRPr lang="x-none" dirty="0">
              <a:latin typeface="Segoe UI" panose="020B0502040204020203" pitchFamily="34" charset="0"/>
              <a:cs typeface="Segoe UI" panose="020B0502040204020203" pitchFamily="34" charset="0"/>
            </a:endParaRPr>
          </a:p>
        </p:txBody>
      </p:sp>
      <p:sp>
        <p:nvSpPr>
          <p:cNvPr id="9" name="Title 2">
            <a:extLst>
              <a:ext uri="{FF2B5EF4-FFF2-40B4-BE49-F238E27FC236}">
                <a16:creationId xmlns:a16="http://schemas.microsoft.com/office/drawing/2014/main" id="{8821A123-C4DE-4FB8-B012-813C5303AB87}"/>
              </a:ext>
            </a:extLst>
          </p:cNvPr>
          <p:cNvSpPr txBox="1">
            <a:spLocks/>
          </p:cNvSpPr>
          <p:nvPr/>
        </p:nvSpPr>
        <p:spPr>
          <a:xfrm>
            <a:off x="838200"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solidFill>
                  <a:srgbClr val="002060"/>
                </a:solidFill>
                <a:latin typeface="Segoe UI" panose="020B0502040204020203" pitchFamily="34" charset="0"/>
                <a:cs typeface="Segoe UI" panose="020B0502040204020203" pitchFamily="34" charset="0"/>
              </a:rPr>
              <a:t>Change Hyper Parameters</a:t>
            </a:r>
            <a:endParaRPr lang="x-none" b="1" dirty="0">
              <a:solidFill>
                <a:srgbClr val="002060"/>
              </a:solidFill>
              <a:latin typeface="Segoe UI" panose="020B0502040204020203" pitchFamily="34" charset="0"/>
              <a:cs typeface="Segoe UI" panose="020B0502040204020203" pitchFamily="34" charset="0"/>
            </a:endParaRPr>
          </a:p>
        </p:txBody>
      </p:sp>
      <p:cxnSp>
        <p:nvCxnSpPr>
          <p:cNvPr id="10" name="Straight Connector 9">
            <a:extLst>
              <a:ext uri="{FF2B5EF4-FFF2-40B4-BE49-F238E27FC236}">
                <a16:creationId xmlns:a16="http://schemas.microsoft.com/office/drawing/2014/main" id="{C835F019-36E4-4C98-BF65-2813E82E15D1}"/>
              </a:ext>
            </a:extLst>
          </p:cNvPr>
          <p:cNvCxnSpPr>
            <a:cxnSpLocks/>
          </p:cNvCxnSpPr>
          <p:nvPr/>
        </p:nvCxnSpPr>
        <p:spPr>
          <a:xfrm>
            <a:off x="1021080" y="986840"/>
            <a:ext cx="6827520"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718625" y="6051450"/>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873C46F-5F42-41C6-AEE2-08076058D475}"/>
              </a:ext>
            </a:extLst>
          </p:cNvPr>
          <p:cNvPicPr>
            <a:picLocks noChangeAspect="1"/>
          </p:cNvPicPr>
          <p:nvPr/>
        </p:nvPicPr>
        <p:blipFill>
          <a:blip r:embed="rId2"/>
          <a:stretch>
            <a:fillRect/>
          </a:stretch>
        </p:blipFill>
        <p:spPr>
          <a:xfrm>
            <a:off x="2133600" y="2175791"/>
            <a:ext cx="7360920" cy="2624809"/>
          </a:xfrm>
          <a:prstGeom prst="rect">
            <a:avLst/>
          </a:prstGeom>
        </p:spPr>
      </p:pic>
    </p:spTree>
    <p:extLst>
      <p:ext uri="{BB962C8B-B14F-4D97-AF65-F5344CB8AC3E}">
        <p14:creationId xmlns:p14="http://schemas.microsoft.com/office/powerpoint/2010/main" val="86783836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wipe(left)">
                                      <p:cBhvr>
                                        <p:cTn id="17" dur="500"/>
                                        <p:tgtEl>
                                          <p:spTgt spid="8">
                                            <p:txEl>
                                              <p:pRg st="0" end="0"/>
                                            </p:txEl>
                                          </p:spTgt>
                                        </p:tgtEl>
                                      </p:cBhvr>
                                    </p:animEffect>
                                  </p:childTnLst>
                                </p:cTn>
                              </p:par>
                            </p:childTnLst>
                          </p:cTn>
                        </p:par>
                        <p:par>
                          <p:cTn id="18" fill="hold">
                            <p:stCondLst>
                              <p:cond delay="500"/>
                            </p:stCondLst>
                            <p:childTnLst>
                              <p:par>
                                <p:cTn id="19" presetID="22" presetClass="entr" presetSubtype="8"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left)">
                                      <p:cBhvr>
                                        <p:cTn id="21" dur="500"/>
                                        <p:tgtEl>
                                          <p:spTgt spid="3"/>
                                        </p:tgtEl>
                                      </p:cBhvr>
                                    </p:animEffect>
                                  </p:childTnLst>
                                </p:cTn>
                              </p:par>
                            </p:childTnLst>
                          </p:cTn>
                        </p:par>
                        <p:par>
                          <p:cTn id="22" fill="hold">
                            <p:stCondLst>
                              <p:cond delay="1000"/>
                            </p:stCondLst>
                            <p:childTnLst>
                              <p:par>
                                <p:cTn id="23" presetID="22" presetClass="entr" presetSubtype="8" fill="hold" nodeType="afterEffect">
                                  <p:stCondLst>
                                    <p:cond delay="0"/>
                                  </p:stCondLst>
                                  <p:childTnLst>
                                    <p:set>
                                      <p:cBhvr>
                                        <p:cTn id="24" dur="1" fill="hold">
                                          <p:stCondLst>
                                            <p:cond delay="0"/>
                                          </p:stCondLst>
                                        </p:cTn>
                                        <p:tgtEl>
                                          <p:spTgt spid="8">
                                            <p:txEl>
                                              <p:pRg st="6" end="6"/>
                                            </p:txEl>
                                          </p:spTgt>
                                        </p:tgtEl>
                                        <p:attrNameLst>
                                          <p:attrName>style.visibility</p:attrName>
                                        </p:attrNameLst>
                                      </p:cBhvr>
                                      <p:to>
                                        <p:strVal val="visible"/>
                                      </p:to>
                                    </p:set>
                                    <p:animEffect transition="in" filter="wipe(left)">
                                      <p:cBhvr>
                                        <p:cTn id="25"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4BE162-C42F-4571-977B-41E07E94253C}"/>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reeform: Shape 3">
            <a:extLst>
              <a:ext uri="{FF2B5EF4-FFF2-40B4-BE49-F238E27FC236}">
                <a16:creationId xmlns:a16="http://schemas.microsoft.com/office/drawing/2014/main" id="{2293610F-3891-4D1F-AE15-6CFFC8A0335D}"/>
              </a:ext>
            </a:extLst>
          </p:cNvPr>
          <p:cNvSpPr/>
          <p:nvPr/>
        </p:nvSpPr>
        <p:spPr>
          <a:xfrm>
            <a:off x="228744" y="-1"/>
            <a:ext cx="7484607" cy="6857999"/>
          </a:xfrm>
          <a:custGeom>
            <a:avLst/>
            <a:gdLst>
              <a:gd name="connsiteX0" fmla="*/ 4012691 w 7484608"/>
              <a:gd name="connsiteY0" fmla="*/ 0 h 6858000"/>
              <a:gd name="connsiteX1" fmla="*/ 7484608 w 7484608"/>
              <a:gd name="connsiteY1" fmla="*/ 0 h 6858000"/>
              <a:gd name="connsiteX2" fmla="*/ 1739373 w 7484608"/>
              <a:gd name="connsiteY2" fmla="*/ 5624464 h 6858000"/>
              <a:gd name="connsiteX3" fmla="*/ 2999396 w 7484608"/>
              <a:gd name="connsiteY3" fmla="*/ 6858000 h 6858000"/>
              <a:gd name="connsiteX4" fmla="*/ 0 w 7484608"/>
              <a:gd name="connsiteY4" fmla="*/ 6858000 h 6858000"/>
              <a:gd name="connsiteX5" fmla="*/ 0 w 7484608"/>
              <a:gd name="connsiteY5" fmla="*/ 3928340 h 6858000"/>
              <a:gd name="connsiteX6" fmla="*/ 4012691 w 748460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4608" h="6858000">
                <a:moveTo>
                  <a:pt x="4012691" y="0"/>
                </a:moveTo>
                <a:lnTo>
                  <a:pt x="7484608" y="0"/>
                </a:lnTo>
                <a:lnTo>
                  <a:pt x="1739373" y="5624464"/>
                </a:lnTo>
                <a:lnTo>
                  <a:pt x="2999396" y="6858000"/>
                </a:lnTo>
                <a:lnTo>
                  <a:pt x="0" y="6858000"/>
                </a:lnTo>
                <a:lnTo>
                  <a:pt x="0" y="3928340"/>
                </a:lnTo>
                <a:lnTo>
                  <a:pt x="4012691" y="0"/>
                </a:lnTo>
                <a:close/>
              </a:path>
            </a:pathLst>
          </a:custGeom>
          <a:solidFill>
            <a:srgbClr val="115E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Freeform: Shape 4">
            <a:extLst>
              <a:ext uri="{FF2B5EF4-FFF2-40B4-BE49-F238E27FC236}">
                <a16:creationId xmlns:a16="http://schemas.microsoft.com/office/drawing/2014/main" id="{F5A89CD5-115B-470E-BB54-A54C4AE4B24B}"/>
              </a:ext>
            </a:extLst>
          </p:cNvPr>
          <p:cNvSpPr/>
          <p:nvPr/>
        </p:nvSpPr>
        <p:spPr>
          <a:xfrm>
            <a:off x="228745" y="3603171"/>
            <a:ext cx="3797997" cy="3254829"/>
          </a:xfrm>
          <a:custGeom>
            <a:avLst/>
            <a:gdLst>
              <a:gd name="connsiteX0" fmla="*/ 368998 w 3797997"/>
              <a:gd name="connsiteY0" fmla="*/ 0 h 3428999"/>
              <a:gd name="connsiteX1" fmla="*/ 3797997 w 3797997"/>
              <a:gd name="connsiteY1" fmla="*/ 3428999 h 3428999"/>
              <a:gd name="connsiteX2" fmla="*/ 0 w 3797997"/>
              <a:gd name="connsiteY2" fmla="*/ 3428999 h 3428999"/>
              <a:gd name="connsiteX3" fmla="*/ 0 w 3797997"/>
              <a:gd name="connsiteY3" fmla="*/ 368998 h 3428999"/>
              <a:gd name="connsiteX4" fmla="*/ 368998 w 3797997"/>
              <a:gd name="connsiteY4" fmla="*/ 0 h 3428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997" h="3428999">
                <a:moveTo>
                  <a:pt x="368998" y="0"/>
                </a:moveTo>
                <a:lnTo>
                  <a:pt x="3797997" y="3428999"/>
                </a:lnTo>
                <a:lnTo>
                  <a:pt x="0" y="3428999"/>
                </a:lnTo>
                <a:lnTo>
                  <a:pt x="0" y="368998"/>
                </a:lnTo>
                <a:lnTo>
                  <a:pt x="368998" y="0"/>
                </a:lnTo>
                <a:close/>
              </a:path>
            </a:pathLst>
          </a:custGeom>
          <a:solidFill>
            <a:srgbClr val="4C28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1706284F-EA6D-4D9F-A5BB-B0BCFD9FBAC8}"/>
              </a:ext>
            </a:extLst>
          </p:cNvPr>
          <p:cNvSpPr txBox="1"/>
          <p:nvPr/>
        </p:nvSpPr>
        <p:spPr>
          <a:xfrm>
            <a:off x="2848594" y="4815086"/>
            <a:ext cx="10135886" cy="83099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002060"/>
                </a:solidFill>
                <a:latin typeface="Segoe UI" panose="020B0502040204020203" pitchFamily="34" charset="0"/>
                <a:cs typeface="Segoe UI" panose="020B0502040204020203" pitchFamily="34" charset="0"/>
              </a:rPr>
              <a:t>Give Prediction</a:t>
            </a:r>
          </a:p>
        </p:txBody>
      </p:sp>
      <p:pic>
        <p:nvPicPr>
          <p:cNvPr id="8" name="Picture 7" descr="Related image">
            <a:extLst>
              <a:ext uri="{FF2B5EF4-FFF2-40B4-BE49-F238E27FC236}">
                <a16:creationId xmlns:a16="http://schemas.microsoft.com/office/drawing/2014/main" id="{90064CCD-A490-45C5-9D76-ADF500CE427F}"/>
              </a:ext>
            </a:extLst>
          </p:cNvPr>
          <p:cNvPicPr>
            <a:picLocks noChangeAspect="1" noChangeArrowheads="1"/>
          </p:cNvPicPr>
          <p:nvPr/>
        </p:nvPicPr>
        <p:blipFill>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827241" y="1121664"/>
            <a:ext cx="3136014" cy="3136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2716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par>
                          <p:cTn id="15" fill="hold">
                            <p:stCondLst>
                              <p:cond delay="1000"/>
                            </p:stCondLst>
                            <p:childTnLst>
                              <p:par>
                                <p:cTn id="16" presetID="22" presetClass="entr" presetSubtype="2"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right)">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F2C48D24-D91C-46DB-954F-35CD410B6310}"/>
              </a:ext>
            </a:extLst>
          </p:cNvPr>
          <p:cNvSpPr>
            <a:spLocks noGrp="1"/>
          </p:cNvSpPr>
          <p:nvPr>
            <p:ph type="title"/>
          </p:nvPr>
        </p:nvSpPr>
        <p:spPr>
          <a:xfrm>
            <a:off x="468793" y="25203"/>
            <a:ext cx="10515600" cy="1325563"/>
          </a:xfrm>
        </p:spPr>
        <p:txBody>
          <a:bodyPr>
            <a:normAutofit/>
          </a:bodyPr>
          <a:lstStyle/>
          <a:p>
            <a:r>
              <a:rPr lang="en-US" sz="5400" b="1" dirty="0">
                <a:solidFill>
                  <a:schemeClr val="bg2">
                    <a:lumMod val="10000"/>
                  </a:schemeClr>
                </a:solidFill>
                <a:latin typeface="Segoe UI" panose="020B0502040204020203" pitchFamily="34" charset="0"/>
                <a:cs typeface="Segoe UI" panose="020B0502040204020203" pitchFamily="34" charset="0"/>
              </a:rPr>
              <a:t>Outline</a:t>
            </a:r>
          </a:p>
        </p:txBody>
      </p:sp>
      <p:cxnSp>
        <p:nvCxnSpPr>
          <p:cNvPr id="5" name="Straight Connector 4">
            <a:extLst>
              <a:ext uri="{FF2B5EF4-FFF2-40B4-BE49-F238E27FC236}">
                <a16:creationId xmlns:a16="http://schemas.microsoft.com/office/drawing/2014/main" id="{9F7C59A1-7FD1-43CE-95E4-E218E13137B5}"/>
              </a:ext>
            </a:extLst>
          </p:cNvPr>
          <p:cNvCxnSpPr>
            <a:cxnSpLocks/>
          </p:cNvCxnSpPr>
          <p:nvPr/>
        </p:nvCxnSpPr>
        <p:spPr>
          <a:xfrm>
            <a:off x="642325" y="1036553"/>
            <a:ext cx="2231531" cy="0"/>
          </a:xfrm>
          <a:prstGeom prst="line">
            <a:avLst/>
          </a:prstGeom>
          <a:ln w="571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DD8906E3-387B-4962-94EF-AF6D5E7F0989}"/>
              </a:ext>
            </a:extLst>
          </p:cNvPr>
          <p:cNvSpPr/>
          <p:nvPr/>
        </p:nvSpPr>
        <p:spPr>
          <a:xfrm>
            <a:off x="645968" y="1314871"/>
            <a:ext cx="2554432" cy="816802"/>
          </a:xfrm>
          <a:prstGeom prst="roundRect">
            <a:avLst/>
          </a:prstGeom>
          <a:solidFill>
            <a:srgbClr val="00206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latin typeface="Roboto Condensed" panose="020B0604020202020204" charset="0"/>
                <a:ea typeface="Roboto Condensed" panose="020B0604020202020204" charset="0"/>
              </a:rPr>
              <a:t>Train Models</a:t>
            </a:r>
          </a:p>
        </p:txBody>
      </p:sp>
      <p:sp>
        <p:nvSpPr>
          <p:cNvPr id="7" name="Rectangle: Rounded Corners 6">
            <a:extLst>
              <a:ext uri="{FF2B5EF4-FFF2-40B4-BE49-F238E27FC236}">
                <a16:creationId xmlns:a16="http://schemas.microsoft.com/office/drawing/2014/main" id="{3E09A259-1BFE-4B21-9DF9-0DEFAC7A140D}"/>
              </a:ext>
            </a:extLst>
          </p:cNvPr>
          <p:cNvSpPr/>
          <p:nvPr/>
        </p:nvSpPr>
        <p:spPr>
          <a:xfrm>
            <a:off x="642325" y="2272781"/>
            <a:ext cx="3173563" cy="816803"/>
          </a:xfrm>
          <a:prstGeom prst="roundRect">
            <a:avLst/>
          </a:prstGeom>
          <a:solidFill>
            <a:srgbClr val="00206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latin typeface="Segoe UI" panose="020B0502040204020203" pitchFamily="34" charset="0"/>
                <a:cs typeface="Segoe UI" panose="020B0502040204020203" pitchFamily="34" charset="0"/>
              </a:rPr>
              <a:t>Co</a:t>
            </a:r>
            <a:r>
              <a:rPr lang="en-PK" sz="2800" b="1" dirty="0" err="1">
                <a:latin typeface="Segoe UI" panose="020B0502040204020203" pitchFamily="34" charset="0"/>
                <a:cs typeface="Segoe UI" panose="020B0502040204020203" pitchFamily="34" charset="0"/>
              </a:rPr>
              <a:t>mpare</a:t>
            </a:r>
            <a:r>
              <a:rPr lang="en-PK" sz="2800" b="1" dirty="0">
                <a:latin typeface="Segoe UI" panose="020B0502040204020203" pitchFamily="34" charset="0"/>
                <a:cs typeface="Segoe UI" panose="020B0502040204020203" pitchFamily="34" charset="0"/>
              </a:rPr>
              <a:t> </a:t>
            </a:r>
            <a:r>
              <a:rPr lang="en-US" sz="2800" b="1" dirty="0">
                <a:latin typeface="Segoe UI" panose="020B0502040204020203" pitchFamily="34" charset="0"/>
                <a:cs typeface="Segoe UI" panose="020B0502040204020203" pitchFamily="34" charset="0"/>
              </a:rPr>
              <a:t>Models</a:t>
            </a:r>
            <a:endParaRPr lang="en-PK" sz="2800" b="1" dirty="0">
              <a:latin typeface="Segoe UI" panose="020B0502040204020203" pitchFamily="34" charset="0"/>
              <a:cs typeface="Segoe UI" panose="020B0502040204020203" pitchFamily="34" charset="0"/>
            </a:endParaRPr>
          </a:p>
        </p:txBody>
      </p:sp>
      <p:sp>
        <p:nvSpPr>
          <p:cNvPr id="8" name="Rectangle: Rounded Corners 7">
            <a:extLst>
              <a:ext uri="{FF2B5EF4-FFF2-40B4-BE49-F238E27FC236}">
                <a16:creationId xmlns:a16="http://schemas.microsoft.com/office/drawing/2014/main" id="{1F1A13E5-9F05-4BF4-B38F-5BFB9708FDC8}"/>
              </a:ext>
            </a:extLst>
          </p:cNvPr>
          <p:cNvSpPr/>
          <p:nvPr/>
        </p:nvSpPr>
        <p:spPr>
          <a:xfrm>
            <a:off x="642325" y="3272081"/>
            <a:ext cx="4722155" cy="816804"/>
          </a:xfrm>
          <a:prstGeom prst="roundRect">
            <a:avLst/>
          </a:prstGeom>
          <a:solidFill>
            <a:srgbClr val="00206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latin typeface="Roboto Condensed" panose="020B0604020202020204" charset="0"/>
                <a:ea typeface="Roboto Condensed" panose="020B0604020202020204" charset="0"/>
              </a:rPr>
              <a:t>Change Hyper Parameters</a:t>
            </a:r>
          </a:p>
        </p:txBody>
      </p:sp>
      <p:sp>
        <p:nvSpPr>
          <p:cNvPr id="9" name="Rectangle: Rounded Corners 8">
            <a:extLst>
              <a:ext uri="{FF2B5EF4-FFF2-40B4-BE49-F238E27FC236}">
                <a16:creationId xmlns:a16="http://schemas.microsoft.com/office/drawing/2014/main" id="{9DE04079-032D-4A7C-8C19-C6203ECC9DB2}"/>
              </a:ext>
            </a:extLst>
          </p:cNvPr>
          <p:cNvSpPr/>
          <p:nvPr/>
        </p:nvSpPr>
        <p:spPr>
          <a:xfrm>
            <a:off x="642325" y="4271382"/>
            <a:ext cx="3060995" cy="784570"/>
          </a:xfrm>
          <a:prstGeom prst="roundRect">
            <a:avLst/>
          </a:prstGeom>
          <a:solidFill>
            <a:srgbClr val="00206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latin typeface="Segoe UI" pitchFamily="34" charset="0"/>
                <a:cs typeface="Segoe UI" pitchFamily="34" charset="0"/>
              </a:rPr>
              <a:t>Give Prediction</a:t>
            </a:r>
          </a:p>
        </p:txBody>
      </p:sp>
      <p:sp>
        <p:nvSpPr>
          <p:cNvPr id="10" name="Rectangle 9">
            <a:extLst>
              <a:ext uri="{FF2B5EF4-FFF2-40B4-BE49-F238E27FC236}">
                <a16:creationId xmlns:a16="http://schemas.microsoft.com/office/drawing/2014/main" id="{28407906-B358-4A4D-8127-2BD818DB20AE}"/>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34783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0-#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2" presetClass="entr" presetSubtype="8"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750"/>
                                        <p:tgtEl>
                                          <p:spTgt spid="5"/>
                                        </p:tgtEl>
                                      </p:cBhvr>
                                    </p:animEffect>
                                  </p:childTnLst>
                                </p:cTn>
                              </p:par>
                              <p:par>
                                <p:cTn id="13" presetID="2" presetClass="entr" presetSubtype="8"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0-#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2" presetClass="entr" presetSubtype="8"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0-#ppt_w/2"/>
                                          </p:val>
                                        </p:tav>
                                        <p:tav tm="100000">
                                          <p:val>
                                            <p:strVal val="#ppt_x"/>
                                          </p:val>
                                        </p:tav>
                                      </p:tavLst>
                                    </p:anim>
                                    <p:anim calcmode="lin" valueType="num">
                                      <p:cBhvr additive="base">
                                        <p:cTn id="21" dur="500" fill="hold"/>
                                        <p:tgtEl>
                                          <p:spTgt spid="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8"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0-#ppt_w/2"/>
                                          </p:val>
                                        </p:tav>
                                        <p:tav tm="100000">
                                          <p:val>
                                            <p:strVal val="#ppt_x"/>
                                          </p:val>
                                        </p:tav>
                                      </p:tavLst>
                                    </p:anim>
                                    <p:anim calcmode="lin" valueType="num">
                                      <p:cBhvr additive="base">
                                        <p:cTn id="26" dur="500" fill="hold"/>
                                        <p:tgtEl>
                                          <p:spTgt spid="8"/>
                                        </p:tgtEl>
                                        <p:attrNameLst>
                                          <p:attrName>ppt_y</p:attrName>
                                        </p:attrNameLst>
                                      </p:cBhvr>
                                      <p:tavLst>
                                        <p:tav tm="0">
                                          <p:val>
                                            <p:strVal val="#ppt_y"/>
                                          </p:val>
                                        </p:tav>
                                        <p:tav tm="100000">
                                          <p:val>
                                            <p:strVal val="#ppt_y"/>
                                          </p:val>
                                        </p:tav>
                                      </p:tavLst>
                                    </p:anim>
                                  </p:childTnLst>
                                </p:cTn>
                              </p:par>
                            </p:childTnLst>
                          </p:cTn>
                        </p:par>
                        <p:par>
                          <p:cTn id="27" fill="hold">
                            <p:stCondLst>
                              <p:cond delay="2500"/>
                            </p:stCondLst>
                            <p:childTnLst>
                              <p:par>
                                <p:cTn id="28" presetID="2" presetClass="entr" presetSubtype="8"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500" fill="hold"/>
                                        <p:tgtEl>
                                          <p:spTgt spid="9"/>
                                        </p:tgtEl>
                                        <p:attrNameLst>
                                          <p:attrName>ppt_x</p:attrName>
                                        </p:attrNameLst>
                                      </p:cBhvr>
                                      <p:tavLst>
                                        <p:tav tm="0">
                                          <p:val>
                                            <p:strVal val="0-#ppt_w/2"/>
                                          </p:val>
                                        </p:tav>
                                        <p:tav tm="100000">
                                          <p:val>
                                            <p:strVal val="#ppt_x"/>
                                          </p:val>
                                        </p:tav>
                                      </p:tavLst>
                                    </p:anim>
                                    <p:anim calcmode="lin" valueType="num">
                                      <p:cBhvr additive="base">
                                        <p:cTn id="31"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P spid="7" grpId="0" animBg="1"/>
      <p:bldP spid="8" grpId="0" animBg="1"/>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AAEDB58-5F06-4437-BD98-99CE1FC85E05}"/>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2">
            <a:extLst>
              <a:ext uri="{FF2B5EF4-FFF2-40B4-BE49-F238E27FC236}">
                <a16:creationId xmlns:a16="http://schemas.microsoft.com/office/drawing/2014/main" id="{C70FC41B-8F70-4BE5-BED6-7EE278030EFC}"/>
              </a:ext>
            </a:extLst>
          </p:cNvPr>
          <p:cNvSpPr txBox="1">
            <a:spLocks/>
          </p:cNvSpPr>
          <p:nvPr/>
        </p:nvSpPr>
        <p:spPr>
          <a:xfrm>
            <a:off x="838200"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002060"/>
                </a:solidFill>
                <a:latin typeface="Segoe UI" panose="020B0502040204020203" pitchFamily="34" charset="0"/>
                <a:cs typeface="Segoe UI" panose="020B0502040204020203" pitchFamily="34" charset="0"/>
              </a:rPr>
              <a:t>Input from User and give Output</a:t>
            </a:r>
            <a:endParaRPr lang="x-none" b="1" dirty="0">
              <a:solidFill>
                <a:srgbClr val="002060"/>
              </a:solidFill>
              <a:latin typeface="Segoe UI" panose="020B0502040204020203" pitchFamily="34" charset="0"/>
              <a:cs typeface="Segoe UI" panose="020B0502040204020203" pitchFamily="34" charset="0"/>
            </a:endParaRPr>
          </a:p>
        </p:txBody>
      </p:sp>
      <p:cxnSp>
        <p:nvCxnSpPr>
          <p:cNvPr id="15" name="Straight Connector 14">
            <a:extLst>
              <a:ext uri="{FF2B5EF4-FFF2-40B4-BE49-F238E27FC236}">
                <a16:creationId xmlns:a16="http://schemas.microsoft.com/office/drawing/2014/main" id="{40CCA5F5-2A60-46FF-9F11-F36BB02FDE30}"/>
              </a:ext>
            </a:extLst>
          </p:cNvPr>
          <p:cNvCxnSpPr>
            <a:cxnSpLocks/>
          </p:cNvCxnSpPr>
          <p:nvPr/>
        </p:nvCxnSpPr>
        <p:spPr>
          <a:xfrm>
            <a:off x="959782" y="986840"/>
            <a:ext cx="8595698"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5F944FE9-28F7-4BE2-AA7A-509DE49A9BD2}"/>
              </a:ext>
            </a:extLst>
          </p:cNvPr>
          <p:cNvSpPr>
            <a:spLocks noGrp="1"/>
          </p:cNvSpPr>
          <p:nvPr>
            <p:ph idx="1"/>
          </p:nvPr>
        </p:nvSpPr>
        <p:spPr>
          <a:xfrm>
            <a:off x="838200" y="1325563"/>
            <a:ext cx="10515600" cy="4851400"/>
          </a:xfrm>
        </p:spPr>
        <p:txBody>
          <a:bodyPr>
            <a:noAutofit/>
          </a:bodyPr>
          <a:lstStyle/>
          <a:p>
            <a:r>
              <a:rPr lang="en-IE" dirty="0">
                <a:latin typeface="Segoe UI" pitchFamily="34" charset="0"/>
                <a:cs typeface="Segoe UI" pitchFamily="34" charset="0"/>
              </a:rPr>
              <a:t>Train </a:t>
            </a:r>
            <a:r>
              <a:rPr lang="en-US" dirty="0" err="1">
                <a:solidFill>
                  <a:srgbClr val="FF0000"/>
                </a:solidFill>
                <a:latin typeface="Segoe UI" panose="020B0502040204020203" pitchFamily="34" charset="0"/>
                <a:cs typeface="Segoe UI" panose="020B0502040204020203" pitchFamily="34" charset="0"/>
              </a:rPr>
              <a:t>DecisionTreeClassifier</a:t>
            </a:r>
            <a:r>
              <a:rPr lang="en-US" dirty="0">
                <a:solidFill>
                  <a:srgbClr val="FF0000"/>
                </a:solidFill>
                <a:latin typeface="Segoe UI" panose="020B0502040204020203" pitchFamily="34" charset="0"/>
                <a:cs typeface="Segoe UI" panose="020B0502040204020203" pitchFamily="34" charset="0"/>
              </a:rPr>
              <a:t> </a:t>
            </a:r>
            <a:r>
              <a:rPr lang="en-US" dirty="0">
                <a:latin typeface="Segoe UI" panose="020B0502040204020203" pitchFamily="34" charset="0"/>
                <a:cs typeface="Segoe UI" panose="020B0502040204020203" pitchFamily="34" charset="0"/>
              </a:rPr>
              <a:t>on all data and take input from user.</a:t>
            </a:r>
            <a:endParaRPr lang="en-IE" dirty="0">
              <a:latin typeface="Segoe UI" pitchFamily="34" charset="0"/>
              <a:cs typeface="Segoe UI" pitchFamily="34" charset="0"/>
            </a:endParaRPr>
          </a:p>
          <a:p>
            <a:pPr marL="0" indent="0">
              <a:buNone/>
            </a:pPr>
            <a:r>
              <a:rPr lang="en-US" b="1" dirty="0">
                <a:latin typeface="Segoe UI" panose="020B0502040204020203" pitchFamily="34" charset="0"/>
                <a:cs typeface="Segoe UI" panose="020B0502040204020203" pitchFamily="34" charset="0"/>
              </a:rPr>
              <a:t> </a:t>
            </a:r>
            <a:r>
              <a:rPr lang="en-US" sz="3200" b="1" dirty="0">
                <a:latin typeface="Segoe UI" panose="020B0502040204020203" pitchFamily="34" charset="0"/>
                <a:cs typeface="Segoe UI" panose="020B0502040204020203" pitchFamily="34" charset="0"/>
              </a:rPr>
              <a:t>Input:</a:t>
            </a:r>
            <a:endParaRPr lang="en-IE" sz="3200" dirty="0">
              <a:latin typeface="Segoe UI" pitchFamily="34" charset="0"/>
              <a:cs typeface="Segoe UI" pitchFamily="34" charset="0"/>
            </a:endParaRPr>
          </a:p>
          <a:p>
            <a:endParaRPr lang="en-US" b="1" dirty="0">
              <a:latin typeface="Segoe UI" pitchFamily="34" charset="0"/>
              <a:cs typeface="Segoe UI" pitchFamily="34" charset="0"/>
            </a:endParaRPr>
          </a:p>
          <a:p>
            <a:pPr marL="0" indent="0">
              <a:buNone/>
            </a:pPr>
            <a:endParaRPr lang="en-US" b="1" dirty="0">
              <a:latin typeface="Segoe UI" pitchFamily="34" charset="0"/>
              <a:cs typeface="Segoe UI" pitchFamily="34" charset="0"/>
            </a:endParaRPr>
          </a:p>
          <a:p>
            <a:pPr marL="0" lvl="0" indent="0">
              <a:buNone/>
            </a:pPr>
            <a:endParaRPr lang="en-US" b="1" dirty="0">
              <a:latin typeface="Segoe UI" pitchFamily="34" charset="0"/>
              <a:cs typeface="Segoe UI" pitchFamily="34" charset="0"/>
            </a:endParaRPr>
          </a:p>
          <a:p>
            <a:pPr marL="0" lvl="0" indent="0">
              <a:buNone/>
            </a:pPr>
            <a:endParaRPr lang="en-US" b="1" dirty="0">
              <a:latin typeface="Segoe UI" pitchFamily="34" charset="0"/>
              <a:cs typeface="Segoe UI" pitchFamily="34" charset="0"/>
            </a:endParaRPr>
          </a:p>
          <a:p>
            <a:pPr marL="0" lvl="0" indent="0">
              <a:buNone/>
            </a:pPr>
            <a:endParaRPr lang="en-US" b="1" dirty="0">
              <a:latin typeface="Segoe UI" pitchFamily="34" charset="0"/>
              <a:cs typeface="Segoe UI" pitchFamily="34" charset="0"/>
            </a:endParaRPr>
          </a:p>
          <a:p>
            <a:pPr marL="0" lvl="0" indent="0">
              <a:buNone/>
            </a:pPr>
            <a:r>
              <a:rPr lang="en-US" b="1" dirty="0">
                <a:latin typeface="Segoe UI" pitchFamily="34" charset="0"/>
                <a:cs typeface="Segoe UI" pitchFamily="34" charset="0"/>
              </a:rPr>
              <a:t>OUTPUT:</a:t>
            </a:r>
          </a:p>
        </p:txBody>
      </p:sp>
      <p:pic>
        <p:nvPicPr>
          <p:cNvPr id="3" name="Picture 2">
            <a:extLst>
              <a:ext uri="{FF2B5EF4-FFF2-40B4-BE49-F238E27FC236}">
                <a16:creationId xmlns:a16="http://schemas.microsoft.com/office/drawing/2014/main" id="{1367AA5A-6D86-4FD2-82D8-590195951A60}"/>
              </a:ext>
            </a:extLst>
          </p:cNvPr>
          <p:cNvPicPr>
            <a:picLocks noChangeAspect="1"/>
          </p:cNvPicPr>
          <p:nvPr/>
        </p:nvPicPr>
        <p:blipFill>
          <a:blip r:embed="rId2"/>
          <a:stretch>
            <a:fillRect/>
          </a:stretch>
        </p:blipFill>
        <p:spPr>
          <a:xfrm>
            <a:off x="959782" y="2545024"/>
            <a:ext cx="6517610" cy="2195512"/>
          </a:xfrm>
          <a:prstGeom prst="rect">
            <a:avLst/>
          </a:prstGeom>
        </p:spPr>
      </p:pic>
      <p:pic>
        <p:nvPicPr>
          <p:cNvPr id="5" name="Picture 4">
            <a:extLst>
              <a:ext uri="{FF2B5EF4-FFF2-40B4-BE49-F238E27FC236}">
                <a16:creationId xmlns:a16="http://schemas.microsoft.com/office/drawing/2014/main" id="{4E7D959B-29BB-477F-8CC0-A28D24096276}"/>
              </a:ext>
            </a:extLst>
          </p:cNvPr>
          <p:cNvPicPr>
            <a:picLocks noChangeAspect="1"/>
          </p:cNvPicPr>
          <p:nvPr/>
        </p:nvPicPr>
        <p:blipFill>
          <a:blip r:embed="rId3"/>
          <a:stretch>
            <a:fillRect/>
          </a:stretch>
        </p:blipFill>
        <p:spPr>
          <a:xfrm>
            <a:off x="959782" y="5403317"/>
            <a:ext cx="5775614" cy="548640"/>
          </a:xfrm>
          <a:prstGeom prst="rect">
            <a:avLst/>
          </a:prstGeom>
        </p:spPr>
      </p:pic>
    </p:spTree>
    <p:extLst>
      <p:ext uri="{BB962C8B-B14F-4D97-AF65-F5344CB8AC3E}">
        <p14:creationId xmlns:p14="http://schemas.microsoft.com/office/powerpoint/2010/main" val="1693889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wipe(left)">
                                      <p:cBhvr>
                                        <p:cTn id="15" dur="500"/>
                                        <p:tgtEl>
                                          <p:spTgt spid="9">
                                            <p:txEl>
                                              <p:pRg st="0" end="0"/>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9">
                                            <p:txEl>
                                              <p:pRg st="1" end="1"/>
                                            </p:txEl>
                                          </p:spTgt>
                                        </p:tgtEl>
                                        <p:attrNameLst>
                                          <p:attrName>style.visibility</p:attrName>
                                        </p:attrNameLst>
                                      </p:cBhvr>
                                      <p:to>
                                        <p:strVal val="visible"/>
                                      </p:to>
                                    </p:set>
                                    <p:animEffect transition="in" filter="wipe(left)">
                                      <p:cBhvr>
                                        <p:cTn id="19" dur="500"/>
                                        <p:tgtEl>
                                          <p:spTgt spid="9">
                                            <p:txEl>
                                              <p:pRg st="1" end="1"/>
                                            </p:txEl>
                                          </p:spTgt>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left)">
                                      <p:cBhvr>
                                        <p:cTn id="23" dur="500"/>
                                        <p:tgtEl>
                                          <p:spTgt spid="3"/>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9">
                                            <p:txEl>
                                              <p:pRg st="7" end="7"/>
                                            </p:txEl>
                                          </p:spTgt>
                                        </p:tgtEl>
                                        <p:attrNameLst>
                                          <p:attrName>style.visibility</p:attrName>
                                        </p:attrNameLst>
                                      </p:cBhvr>
                                      <p:to>
                                        <p:strVal val="visible"/>
                                      </p:to>
                                    </p:set>
                                    <p:animEffect transition="in" filter="wipe(left)">
                                      <p:cBhvr>
                                        <p:cTn id="27" dur="500"/>
                                        <p:tgtEl>
                                          <p:spTgt spid="9">
                                            <p:txEl>
                                              <p:pRg st="7" end="7"/>
                                            </p:txEl>
                                          </p:spTgt>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left)">
                                      <p:cBhvr>
                                        <p:cTn id="3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9"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68129DA-B802-49D3-917B-7D6CCA906333}"/>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reeform: Shape 4">
            <a:extLst>
              <a:ext uri="{FF2B5EF4-FFF2-40B4-BE49-F238E27FC236}">
                <a16:creationId xmlns:a16="http://schemas.microsoft.com/office/drawing/2014/main" id="{A430DFAF-7361-49E9-BE2B-F8BC960BD41A}"/>
              </a:ext>
            </a:extLst>
          </p:cNvPr>
          <p:cNvSpPr/>
          <p:nvPr/>
        </p:nvSpPr>
        <p:spPr>
          <a:xfrm>
            <a:off x="228744" y="-1"/>
            <a:ext cx="7484607" cy="6857999"/>
          </a:xfrm>
          <a:custGeom>
            <a:avLst/>
            <a:gdLst>
              <a:gd name="connsiteX0" fmla="*/ 4012691 w 7484608"/>
              <a:gd name="connsiteY0" fmla="*/ 0 h 6858000"/>
              <a:gd name="connsiteX1" fmla="*/ 7484608 w 7484608"/>
              <a:gd name="connsiteY1" fmla="*/ 0 h 6858000"/>
              <a:gd name="connsiteX2" fmla="*/ 1739373 w 7484608"/>
              <a:gd name="connsiteY2" fmla="*/ 5624464 h 6858000"/>
              <a:gd name="connsiteX3" fmla="*/ 2999396 w 7484608"/>
              <a:gd name="connsiteY3" fmla="*/ 6858000 h 6858000"/>
              <a:gd name="connsiteX4" fmla="*/ 0 w 7484608"/>
              <a:gd name="connsiteY4" fmla="*/ 6858000 h 6858000"/>
              <a:gd name="connsiteX5" fmla="*/ 0 w 7484608"/>
              <a:gd name="connsiteY5" fmla="*/ 3928340 h 6858000"/>
              <a:gd name="connsiteX6" fmla="*/ 4012691 w 748460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4608" h="6858000">
                <a:moveTo>
                  <a:pt x="4012691" y="0"/>
                </a:moveTo>
                <a:lnTo>
                  <a:pt x="7484608" y="0"/>
                </a:lnTo>
                <a:lnTo>
                  <a:pt x="1739373" y="5624464"/>
                </a:lnTo>
                <a:lnTo>
                  <a:pt x="2999396" y="6858000"/>
                </a:lnTo>
                <a:lnTo>
                  <a:pt x="0" y="6858000"/>
                </a:lnTo>
                <a:lnTo>
                  <a:pt x="0" y="3928340"/>
                </a:lnTo>
                <a:lnTo>
                  <a:pt x="4012691" y="0"/>
                </a:lnTo>
                <a:close/>
              </a:path>
            </a:pathLst>
          </a:custGeom>
          <a:solidFill>
            <a:srgbClr val="115E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4F3CE799-A66F-4FE5-B790-525D53C72E7C}"/>
              </a:ext>
            </a:extLst>
          </p:cNvPr>
          <p:cNvSpPr/>
          <p:nvPr/>
        </p:nvSpPr>
        <p:spPr>
          <a:xfrm>
            <a:off x="228745" y="3603171"/>
            <a:ext cx="3797997" cy="3254829"/>
          </a:xfrm>
          <a:custGeom>
            <a:avLst/>
            <a:gdLst>
              <a:gd name="connsiteX0" fmla="*/ 368998 w 3797997"/>
              <a:gd name="connsiteY0" fmla="*/ 0 h 3428999"/>
              <a:gd name="connsiteX1" fmla="*/ 3797997 w 3797997"/>
              <a:gd name="connsiteY1" fmla="*/ 3428999 h 3428999"/>
              <a:gd name="connsiteX2" fmla="*/ 0 w 3797997"/>
              <a:gd name="connsiteY2" fmla="*/ 3428999 h 3428999"/>
              <a:gd name="connsiteX3" fmla="*/ 0 w 3797997"/>
              <a:gd name="connsiteY3" fmla="*/ 368998 h 3428999"/>
              <a:gd name="connsiteX4" fmla="*/ 368998 w 3797997"/>
              <a:gd name="connsiteY4" fmla="*/ 0 h 3428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997" h="3428999">
                <a:moveTo>
                  <a:pt x="368998" y="0"/>
                </a:moveTo>
                <a:lnTo>
                  <a:pt x="3797997" y="3428999"/>
                </a:lnTo>
                <a:lnTo>
                  <a:pt x="0" y="3428999"/>
                </a:lnTo>
                <a:lnTo>
                  <a:pt x="0" y="368998"/>
                </a:lnTo>
                <a:lnTo>
                  <a:pt x="368998" y="0"/>
                </a:lnTo>
                <a:close/>
              </a:path>
            </a:pathLst>
          </a:custGeom>
          <a:solidFill>
            <a:srgbClr val="4C28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extBox 9">
            <a:extLst>
              <a:ext uri="{FF2B5EF4-FFF2-40B4-BE49-F238E27FC236}">
                <a16:creationId xmlns:a16="http://schemas.microsoft.com/office/drawing/2014/main" id="{34FC81F7-5172-4B90-AEB2-ECFBC8F9F8BE}"/>
              </a:ext>
            </a:extLst>
          </p:cNvPr>
          <p:cNvSpPr txBox="1"/>
          <p:nvPr/>
        </p:nvSpPr>
        <p:spPr>
          <a:xfrm>
            <a:off x="3563587" y="4513888"/>
            <a:ext cx="9203345" cy="83099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rPr>
              <a:t>Introduction</a:t>
            </a:r>
            <a:endParaRPr lang="id-ID" sz="5400"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endParaRPr>
          </a:p>
        </p:txBody>
      </p:sp>
      <p:pic>
        <p:nvPicPr>
          <p:cNvPr id="8" name="Picture 7" descr="Related image">
            <a:extLst>
              <a:ext uri="{FF2B5EF4-FFF2-40B4-BE49-F238E27FC236}">
                <a16:creationId xmlns:a16="http://schemas.microsoft.com/office/drawing/2014/main" id="{39B7E04A-A4BD-4394-9FDD-9B5D67B96A26}"/>
              </a:ext>
            </a:extLst>
          </p:cNvPr>
          <p:cNvPicPr>
            <a:picLocks noChangeAspect="1" noChangeArrowheads="1"/>
          </p:cNvPicPr>
          <p:nvPr/>
        </p:nvPicPr>
        <p:blipFill>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827241" y="1121664"/>
            <a:ext cx="3136014" cy="3136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8799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par>
                          <p:cTn id="15" fill="hold">
                            <p:stCondLst>
                              <p:cond delay="1000"/>
                            </p:stCondLst>
                            <p:childTnLst>
                              <p:par>
                                <p:cTn id="16" presetID="22" presetClass="entr" presetSubtype="2"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right)">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AB64C1A6-D5CF-4415-8854-FEAE5320D095}"/>
              </a:ext>
            </a:extLst>
          </p:cNvPr>
          <p:cNvSpPr>
            <a:spLocks noGrp="1"/>
          </p:cNvSpPr>
          <p:nvPr>
            <p:ph idx="1"/>
          </p:nvPr>
        </p:nvSpPr>
        <p:spPr>
          <a:xfrm>
            <a:off x="838200" y="1325563"/>
            <a:ext cx="10515600" cy="4851400"/>
          </a:xfrm>
        </p:spPr>
        <p:txBody>
          <a:bodyPr>
            <a:noAutofit/>
          </a:bodyPr>
          <a:lstStyle/>
          <a:p>
            <a:pPr marL="0" indent="0">
              <a:buNone/>
            </a:pPr>
            <a:r>
              <a:rPr lang="en-US" b="1" dirty="0">
                <a:latin typeface="Segoe UI" pitchFamily="34" charset="0"/>
                <a:cs typeface="Segoe UI" pitchFamily="34" charset="0"/>
              </a:rPr>
              <a:t>Goal : </a:t>
            </a:r>
          </a:p>
          <a:p>
            <a:pPr marL="0" indent="0">
              <a:buNone/>
            </a:pPr>
            <a:r>
              <a:rPr lang="en-US" dirty="0">
                <a:latin typeface="Segoe UI" pitchFamily="34" charset="0"/>
                <a:cs typeface="Segoe UI" pitchFamily="34" charset="0"/>
              </a:rPr>
              <a:t>The goal is to predict number of days required to close the incident calculated by (</a:t>
            </a:r>
            <a:r>
              <a:rPr lang="en-US" dirty="0" err="1"/>
              <a:t>closed_at</a:t>
            </a:r>
            <a:r>
              <a:rPr lang="en-US" dirty="0"/>
              <a:t> - </a:t>
            </a:r>
            <a:r>
              <a:rPr lang="en-US" dirty="0" err="1"/>
              <a:t>opened_at</a:t>
            </a:r>
            <a:r>
              <a:rPr lang="en-US" dirty="0">
                <a:latin typeface="Segoe UI" pitchFamily="34" charset="0"/>
                <a:cs typeface="Segoe UI" pitchFamily="34" charset="0"/>
              </a:rPr>
              <a:t>)</a:t>
            </a:r>
          </a:p>
          <a:p>
            <a:pPr marL="0" indent="0">
              <a:buNone/>
            </a:pPr>
            <a:endParaRPr lang="en-US" b="1" dirty="0">
              <a:latin typeface="Segoe UI" pitchFamily="34" charset="0"/>
              <a:cs typeface="Segoe UI" pitchFamily="34" charset="0"/>
            </a:endParaRPr>
          </a:p>
          <a:p>
            <a:pPr marL="0" indent="0">
              <a:buNone/>
            </a:pPr>
            <a:r>
              <a:rPr lang="en-US" b="1" dirty="0">
                <a:latin typeface="Segoe UI" pitchFamily="34" charset="0"/>
                <a:cs typeface="Segoe UI" pitchFamily="34" charset="0"/>
              </a:rPr>
              <a:t>Input :</a:t>
            </a:r>
          </a:p>
          <a:p>
            <a:pPr marL="0" indent="0">
              <a:buNone/>
            </a:pPr>
            <a:r>
              <a:rPr lang="en-US" dirty="0"/>
              <a:t>incident_event_log_01.csv</a:t>
            </a:r>
          </a:p>
          <a:p>
            <a:pPr marL="0" indent="0">
              <a:buNone/>
            </a:pPr>
            <a:endParaRPr lang="en-US" b="1" dirty="0">
              <a:latin typeface="Segoe UI" pitchFamily="34" charset="0"/>
              <a:cs typeface="Segoe UI" pitchFamily="34" charset="0"/>
            </a:endParaRPr>
          </a:p>
          <a:p>
            <a:pPr marL="0" indent="0">
              <a:buNone/>
            </a:pPr>
            <a:r>
              <a:rPr lang="en-US" b="1" dirty="0">
                <a:latin typeface="Segoe UI" pitchFamily="34" charset="0"/>
                <a:cs typeface="Segoe UI" pitchFamily="34" charset="0"/>
              </a:rPr>
              <a:t>Output:</a:t>
            </a:r>
          </a:p>
          <a:p>
            <a:pPr marL="0" indent="0">
              <a:buNone/>
            </a:pPr>
            <a:r>
              <a:rPr lang="en-US" dirty="0">
                <a:latin typeface="Segoe UI" pitchFamily="34" charset="0"/>
                <a:cs typeface="Segoe UI" pitchFamily="34" charset="0"/>
              </a:rPr>
              <a:t>Prediction of days needs to close the incident.</a:t>
            </a:r>
          </a:p>
        </p:txBody>
      </p:sp>
      <p:sp>
        <p:nvSpPr>
          <p:cNvPr id="5" name="Title 2">
            <a:extLst>
              <a:ext uri="{FF2B5EF4-FFF2-40B4-BE49-F238E27FC236}">
                <a16:creationId xmlns:a16="http://schemas.microsoft.com/office/drawing/2014/main" id="{8821A123-C4DE-4FB8-B012-813C5303AB87}"/>
              </a:ext>
            </a:extLst>
          </p:cNvPr>
          <p:cNvSpPr txBox="1">
            <a:spLocks/>
          </p:cNvSpPr>
          <p:nvPr/>
        </p:nvSpPr>
        <p:spPr>
          <a:xfrm>
            <a:off x="838200"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rPr>
              <a:t>Introduction</a:t>
            </a:r>
            <a:endParaRPr lang="id-ID"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endParaRPr>
          </a:p>
        </p:txBody>
      </p:sp>
      <p:sp>
        <p:nvSpPr>
          <p:cNvPr id="7" name="Rectangle 6"/>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54E4B3E4-2DEC-4480-9B75-225C1F76B15A}"/>
              </a:ext>
            </a:extLst>
          </p:cNvPr>
          <p:cNvCxnSpPr>
            <a:cxnSpLocks/>
          </p:cNvCxnSpPr>
          <p:nvPr/>
        </p:nvCxnSpPr>
        <p:spPr>
          <a:xfrm>
            <a:off x="888077" y="986840"/>
            <a:ext cx="3363883"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886511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wipe(left)">
                                      <p:cBhvr>
                                        <p:cTn id="16" dur="500"/>
                                        <p:tgtEl>
                                          <p:spTgt spid="4">
                                            <p:txEl>
                                              <p:pRg st="0" end="0"/>
                                            </p:txEl>
                                          </p:spTgt>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Effect transition="in" filter="wipe(left)">
                                      <p:cBhvr>
                                        <p:cTn id="20" dur="500"/>
                                        <p:tgtEl>
                                          <p:spTgt spid="4">
                                            <p:txEl>
                                              <p:pRg st="1" end="1"/>
                                            </p:txEl>
                                          </p:spTgt>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4">
                                            <p:txEl>
                                              <p:pRg st="3" end="3"/>
                                            </p:txEl>
                                          </p:spTgt>
                                        </p:tgtEl>
                                        <p:attrNameLst>
                                          <p:attrName>style.visibility</p:attrName>
                                        </p:attrNameLst>
                                      </p:cBhvr>
                                      <p:to>
                                        <p:strVal val="visible"/>
                                      </p:to>
                                    </p:set>
                                    <p:animEffect transition="in" filter="wipe(left)">
                                      <p:cBhvr>
                                        <p:cTn id="24" dur="500"/>
                                        <p:tgtEl>
                                          <p:spTgt spid="4">
                                            <p:txEl>
                                              <p:pRg st="3" end="3"/>
                                            </p:txEl>
                                          </p:spTgt>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4">
                                            <p:txEl>
                                              <p:pRg st="4" end="4"/>
                                            </p:txEl>
                                          </p:spTgt>
                                        </p:tgtEl>
                                        <p:attrNameLst>
                                          <p:attrName>style.visibility</p:attrName>
                                        </p:attrNameLst>
                                      </p:cBhvr>
                                      <p:to>
                                        <p:strVal val="visible"/>
                                      </p:to>
                                    </p:set>
                                    <p:animEffect transition="in" filter="wipe(left)">
                                      <p:cBhvr>
                                        <p:cTn id="28" dur="500"/>
                                        <p:tgtEl>
                                          <p:spTgt spid="4">
                                            <p:txEl>
                                              <p:pRg st="4" end="4"/>
                                            </p:txEl>
                                          </p:spTgt>
                                        </p:tgtEl>
                                      </p:cBhvr>
                                    </p:animEffect>
                                  </p:childTnLst>
                                </p:cTn>
                              </p:par>
                            </p:childTnLst>
                          </p:cTn>
                        </p:par>
                        <p:par>
                          <p:cTn id="29" fill="hold">
                            <p:stCondLst>
                              <p:cond delay="3000"/>
                            </p:stCondLst>
                            <p:childTnLst>
                              <p:par>
                                <p:cTn id="30" presetID="22" presetClass="entr" presetSubtype="8" fill="hold" nodeType="after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wipe(left)">
                                      <p:cBhvr>
                                        <p:cTn id="32" dur="500"/>
                                        <p:tgtEl>
                                          <p:spTgt spid="4">
                                            <p:txEl>
                                              <p:pRg st="6" end="6"/>
                                            </p:txEl>
                                          </p:spTgt>
                                        </p:tgtEl>
                                      </p:cBhvr>
                                    </p:animEffect>
                                  </p:childTnLst>
                                </p:cTn>
                              </p:par>
                            </p:childTnLst>
                          </p:cTn>
                        </p:par>
                        <p:par>
                          <p:cTn id="33" fill="hold">
                            <p:stCondLst>
                              <p:cond delay="3500"/>
                            </p:stCondLst>
                            <p:childTnLst>
                              <p:par>
                                <p:cTn id="34" presetID="22" presetClass="entr" presetSubtype="8" fill="hold" nodeType="afterEffect">
                                  <p:stCondLst>
                                    <p:cond delay="0"/>
                                  </p:stCondLst>
                                  <p:childTnLst>
                                    <p:set>
                                      <p:cBhvr>
                                        <p:cTn id="35" dur="1" fill="hold">
                                          <p:stCondLst>
                                            <p:cond delay="0"/>
                                          </p:stCondLst>
                                        </p:cTn>
                                        <p:tgtEl>
                                          <p:spTgt spid="4">
                                            <p:txEl>
                                              <p:pRg st="7" end="7"/>
                                            </p:txEl>
                                          </p:spTgt>
                                        </p:tgtEl>
                                        <p:attrNameLst>
                                          <p:attrName>style.visibility</p:attrName>
                                        </p:attrNameLst>
                                      </p:cBhvr>
                                      <p:to>
                                        <p:strVal val="visible"/>
                                      </p:to>
                                    </p:set>
                                    <p:animEffect transition="in" filter="wipe(left)">
                                      <p:cBhvr>
                                        <p:cTn id="36"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AB64C1A6-D5CF-4415-8854-FEAE5320D095}"/>
              </a:ext>
            </a:extLst>
          </p:cNvPr>
          <p:cNvSpPr>
            <a:spLocks noGrp="1"/>
          </p:cNvSpPr>
          <p:nvPr>
            <p:ph idx="1"/>
          </p:nvPr>
        </p:nvSpPr>
        <p:spPr>
          <a:xfrm>
            <a:off x="838200" y="1325563"/>
            <a:ext cx="10515600" cy="4851400"/>
          </a:xfrm>
        </p:spPr>
        <p:txBody>
          <a:bodyPr>
            <a:noAutofit/>
          </a:bodyPr>
          <a:lstStyle/>
          <a:p>
            <a:r>
              <a:rPr lang="en-US" dirty="0">
                <a:latin typeface="Segoe UI" panose="020B0502040204020203" pitchFamily="34" charset="0"/>
                <a:cs typeface="Segoe UI" panose="020B0502040204020203" pitchFamily="34" charset="0"/>
              </a:rPr>
              <a:t>This is an event log of an incident management process extracted from data gathered from the audit system of an instance of the </a:t>
            </a:r>
            <a:r>
              <a:rPr lang="en-US" dirty="0" err="1">
                <a:solidFill>
                  <a:srgbClr val="FF0000"/>
                </a:solidFill>
                <a:latin typeface="Segoe UI" panose="020B0502040204020203" pitchFamily="34" charset="0"/>
                <a:cs typeface="Segoe UI" panose="020B0502040204020203" pitchFamily="34" charset="0"/>
              </a:rPr>
              <a:t>ServiceNowTM</a:t>
            </a:r>
            <a:r>
              <a:rPr lang="en-US" dirty="0">
                <a:latin typeface="Segoe UI" panose="020B0502040204020203" pitchFamily="34" charset="0"/>
                <a:cs typeface="Segoe UI" panose="020B0502040204020203" pitchFamily="34" charset="0"/>
              </a:rPr>
              <a:t> platform used by an IT company. </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The event log is enriched with data loaded from a relational database underlying a corresponding process-aware information system. Information was anonymized for privacy.</a:t>
            </a:r>
          </a:p>
          <a:p>
            <a:endParaRPr lang="x-none" b="1" dirty="0">
              <a:latin typeface="Segoe UI" panose="020B0502040204020203" pitchFamily="34" charset="0"/>
              <a:cs typeface="Segoe UI" panose="020B0502040204020203" pitchFamily="34" charset="0"/>
            </a:endParaRPr>
          </a:p>
          <a:p>
            <a:pPr marL="0" lvl="0" indent="0">
              <a:buNone/>
            </a:pPr>
            <a:endParaRPr lang="x-none" b="1" dirty="0">
              <a:latin typeface="Segoe UI" panose="020B0502040204020203" pitchFamily="34" charset="0"/>
              <a:cs typeface="Segoe UI" panose="020B0502040204020203" pitchFamily="34" charset="0"/>
            </a:endParaRPr>
          </a:p>
          <a:p>
            <a:pPr marL="0" indent="0">
              <a:buNone/>
            </a:pPr>
            <a:endParaRPr lang="x-none" b="1" dirty="0">
              <a:latin typeface="Segoe UI" panose="020B0502040204020203" pitchFamily="34" charset="0"/>
              <a:cs typeface="Segoe UI" panose="020B0502040204020203" pitchFamily="34" charset="0"/>
            </a:endParaRPr>
          </a:p>
        </p:txBody>
      </p:sp>
      <p:cxnSp>
        <p:nvCxnSpPr>
          <p:cNvPr id="7" name="Straight Connector 6">
            <a:extLst>
              <a:ext uri="{FF2B5EF4-FFF2-40B4-BE49-F238E27FC236}">
                <a16:creationId xmlns:a16="http://schemas.microsoft.com/office/drawing/2014/main" id="{C835F019-36E4-4C98-BF65-2813E82E15D1}"/>
              </a:ext>
            </a:extLst>
          </p:cNvPr>
          <p:cNvCxnSpPr>
            <a:cxnSpLocks/>
          </p:cNvCxnSpPr>
          <p:nvPr/>
        </p:nvCxnSpPr>
        <p:spPr>
          <a:xfrm>
            <a:off x="888077" y="986840"/>
            <a:ext cx="5726083"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Title 2">
            <a:extLst>
              <a:ext uri="{FF2B5EF4-FFF2-40B4-BE49-F238E27FC236}">
                <a16:creationId xmlns:a16="http://schemas.microsoft.com/office/drawing/2014/main" id="{68D5BE50-9094-4107-A0A9-C751FAA32158}"/>
              </a:ext>
            </a:extLst>
          </p:cNvPr>
          <p:cNvSpPr txBox="1">
            <a:spLocks/>
          </p:cNvSpPr>
          <p:nvPr/>
        </p:nvSpPr>
        <p:spPr>
          <a:xfrm>
            <a:off x="838200"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solidFill>
                  <a:srgbClr val="002060"/>
                </a:solidFill>
                <a:latin typeface="Segoe UI" panose="020B0502040204020203" pitchFamily="34" charset="0"/>
                <a:cs typeface="Segoe UI" panose="020B0502040204020203" pitchFamily="34" charset="0"/>
              </a:rPr>
              <a:t>Data Set Information:</a:t>
            </a:r>
          </a:p>
        </p:txBody>
      </p:sp>
      <p:sp>
        <p:nvSpPr>
          <p:cNvPr id="10" name="Rectangle 9"/>
          <p:cNvSpPr/>
          <p:nvPr/>
        </p:nvSpPr>
        <p:spPr>
          <a:xfrm>
            <a:off x="703385" y="6203853"/>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5000501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wipe(left)">
                                      <p:cBhvr>
                                        <p:cTn id="16" dur="500"/>
                                        <p:tgtEl>
                                          <p:spTgt spid="4">
                                            <p:txEl>
                                              <p:pRg st="0" end="0"/>
                                            </p:txEl>
                                          </p:spTgt>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wipe(left)">
                                      <p:cBhvr>
                                        <p:cTn id="20"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5BDA3DF1-C28D-40E4-9737-F911CBF5B15D}"/>
              </a:ext>
            </a:extLst>
          </p:cNvPr>
          <p:cNvSpPr>
            <a:spLocks noGrp="1"/>
          </p:cNvSpPr>
          <p:nvPr>
            <p:ph idx="1"/>
          </p:nvPr>
        </p:nvSpPr>
        <p:spPr>
          <a:xfrm>
            <a:off x="838200" y="1325563"/>
            <a:ext cx="10515600" cy="4851400"/>
          </a:xfrm>
        </p:spPr>
        <p:txBody>
          <a:bodyPr>
            <a:noAutofit/>
          </a:bodyPr>
          <a:lstStyle/>
          <a:p>
            <a:r>
              <a:rPr lang="en-US" dirty="0">
                <a:latin typeface="Segoe UI" panose="020B0502040204020203" pitchFamily="34" charset="0"/>
                <a:cs typeface="Segoe UI" panose="020B0502040204020203" pitchFamily="34" charset="0"/>
              </a:rPr>
              <a:t>The attributed </a:t>
            </a:r>
            <a:r>
              <a:rPr lang="en-US" dirty="0" err="1">
                <a:solidFill>
                  <a:srgbClr val="FF0000"/>
                </a:solidFill>
                <a:latin typeface="Segoe UI" panose="020B0502040204020203" pitchFamily="34" charset="0"/>
                <a:cs typeface="Segoe UI" panose="020B0502040204020203" pitchFamily="34" charset="0"/>
              </a:rPr>
              <a:t>closed_at</a:t>
            </a:r>
            <a:r>
              <a:rPr lang="en-US" dirty="0">
                <a:solidFill>
                  <a:srgbClr val="FF0000"/>
                </a:solidFill>
                <a:latin typeface="Segoe UI" panose="020B0502040204020203" pitchFamily="34" charset="0"/>
                <a:cs typeface="Segoe UI" panose="020B0502040204020203" pitchFamily="34" charset="0"/>
              </a:rPr>
              <a:t> </a:t>
            </a:r>
            <a:r>
              <a:rPr lang="en-US" dirty="0">
                <a:latin typeface="Segoe UI" panose="020B0502040204020203" pitchFamily="34" charset="0"/>
                <a:cs typeface="Segoe UI" panose="020B0502040204020203" pitchFamily="34" charset="0"/>
              </a:rPr>
              <a:t>is used to determine the dependent variable in the time completion prediction task. </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In this event log, some rows may be having the same values (they are equal) since not all attributes involved in the real-world process are present in the log. </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Attributes used to record textual information were not placed in this log.</a:t>
            </a:r>
          </a:p>
        </p:txBody>
      </p:sp>
      <p:cxnSp>
        <p:nvCxnSpPr>
          <p:cNvPr id="5" name="Straight Connector 4">
            <a:extLst>
              <a:ext uri="{FF2B5EF4-FFF2-40B4-BE49-F238E27FC236}">
                <a16:creationId xmlns:a16="http://schemas.microsoft.com/office/drawing/2014/main" id="{8E811365-E7A3-4E0B-84D5-933F3A1F0D4D}"/>
              </a:ext>
            </a:extLst>
          </p:cNvPr>
          <p:cNvCxnSpPr>
            <a:cxnSpLocks/>
          </p:cNvCxnSpPr>
          <p:nvPr/>
        </p:nvCxnSpPr>
        <p:spPr>
          <a:xfrm>
            <a:off x="888077" y="986840"/>
            <a:ext cx="5896771"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Title 2">
            <a:extLst>
              <a:ext uri="{FF2B5EF4-FFF2-40B4-BE49-F238E27FC236}">
                <a16:creationId xmlns:a16="http://schemas.microsoft.com/office/drawing/2014/main" id="{84AA2EFE-466A-400E-BA82-F1561FA3BA8A}"/>
              </a:ext>
            </a:extLst>
          </p:cNvPr>
          <p:cNvSpPr txBox="1">
            <a:spLocks/>
          </p:cNvSpPr>
          <p:nvPr/>
        </p:nvSpPr>
        <p:spPr>
          <a:xfrm>
            <a:off x="838200"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solidFill>
                  <a:srgbClr val="002060"/>
                </a:solidFill>
                <a:latin typeface="Segoe UI" panose="020B0502040204020203" pitchFamily="34" charset="0"/>
                <a:cs typeface="Segoe UI" panose="020B0502040204020203" pitchFamily="34" charset="0"/>
              </a:rPr>
              <a:t>Data Set Information:</a:t>
            </a:r>
          </a:p>
        </p:txBody>
      </p:sp>
      <p:sp>
        <p:nvSpPr>
          <p:cNvPr id="7" name="Rectangle 6">
            <a:extLst>
              <a:ext uri="{FF2B5EF4-FFF2-40B4-BE49-F238E27FC236}">
                <a16:creationId xmlns:a16="http://schemas.microsoft.com/office/drawing/2014/main" id="{24D680E7-F449-4BCC-9789-5B4418CBFE5D}"/>
              </a:ext>
            </a:extLst>
          </p:cNvPr>
          <p:cNvSpPr/>
          <p:nvPr/>
        </p:nvSpPr>
        <p:spPr>
          <a:xfrm>
            <a:off x="703385" y="6203853"/>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6691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wipe(left)">
                                      <p:cBhvr>
                                        <p:cTn id="16" dur="500"/>
                                        <p:tgtEl>
                                          <p:spTgt spid="4">
                                            <p:txEl>
                                              <p:pRg st="0" end="0"/>
                                            </p:txEl>
                                          </p:spTgt>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wipe(left)">
                                      <p:cBhvr>
                                        <p:cTn id="20" dur="500"/>
                                        <p:tgtEl>
                                          <p:spTgt spid="4">
                                            <p:txEl>
                                              <p:pRg st="2" end="2"/>
                                            </p:txEl>
                                          </p:spTgt>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4">
                                            <p:txEl>
                                              <p:pRg st="4" end="4"/>
                                            </p:txEl>
                                          </p:spTgt>
                                        </p:tgtEl>
                                        <p:attrNameLst>
                                          <p:attrName>style.visibility</p:attrName>
                                        </p:attrNameLst>
                                      </p:cBhvr>
                                      <p:to>
                                        <p:strVal val="visible"/>
                                      </p:to>
                                    </p:set>
                                    <p:animEffect transition="in" filter="wipe(left)">
                                      <p:cBhvr>
                                        <p:cTn id="24"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AB64C1A6-D5CF-4415-8854-FEAE5320D095}"/>
              </a:ext>
            </a:extLst>
          </p:cNvPr>
          <p:cNvSpPr>
            <a:spLocks noGrp="1"/>
          </p:cNvSpPr>
          <p:nvPr>
            <p:ph idx="1"/>
          </p:nvPr>
        </p:nvSpPr>
        <p:spPr>
          <a:xfrm>
            <a:off x="838200" y="1325563"/>
            <a:ext cx="10515600" cy="4851400"/>
          </a:xfrm>
        </p:spPr>
        <p:txBody>
          <a:bodyPr>
            <a:noAutofit/>
          </a:bodyPr>
          <a:lstStyle/>
          <a:p>
            <a:pPr marL="0" lvl="0" indent="0">
              <a:buNone/>
            </a:pPr>
            <a:endParaRPr lang="x-none" b="1" dirty="0">
              <a:latin typeface="Segoe UI" panose="020B0502040204020203" pitchFamily="34" charset="0"/>
              <a:cs typeface="Segoe UI" panose="020B0502040204020203" pitchFamily="34" charset="0"/>
            </a:endParaRPr>
          </a:p>
          <a:p>
            <a:endParaRPr lang="x-none" b="1" dirty="0">
              <a:latin typeface="Segoe UI" panose="020B0502040204020203" pitchFamily="34" charset="0"/>
              <a:cs typeface="Segoe UI" panose="020B0502040204020203" pitchFamily="34" charset="0"/>
            </a:endParaRPr>
          </a:p>
        </p:txBody>
      </p:sp>
      <p:sp>
        <p:nvSpPr>
          <p:cNvPr id="5" name="Title 2">
            <a:extLst>
              <a:ext uri="{FF2B5EF4-FFF2-40B4-BE49-F238E27FC236}">
                <a16:creationId xmlns:a16="http://schemas.microsoft.com/office/drawing/2014/main" id="{8821A123-C4DE-4FB8-B012-813C5303AB87}"/>
              </a:ext>
            </a:extLst>
          </p:cNvPr>
          <p:cNvSpPr txBox="1">
            <a:spLocks/>
          </p:cNvSpPr>
          <p:nvPr/>
        </p:nvSpPr>
        <p:spPr>
          <a:xfrm>
            <a:off x="838200"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solidFill>
                  <a:srgbClr val="002060"/>
                </a:solidFill>
                <a:latin typeface="Segoe UI" panose="020B0502040204020203" pitchFamily="34" charset="0"/>
                <a:cs typeface="Segoe UI" panose="020B0502040204020203" pitchFamily="34" charset="0"/>
              </a:rPr>
              <a:t>Dataset Description</a:t>
            </a:r>
            <a:endParaRPr lang="x-none" b="1" dirty="0">
              <a:solidFill>
                <a:srgbClr val="002060"/>
              </a:solidFill>
              <a:latin typeface="Segoe UI" panose="020B0502040204020203" pitchFamily="34" charset="0"/>
              <a:cs typeface="Segoe UI" panose="020B0502040204020203" pitchFamily="34" charset="0"/>
            </a:endParaRPr>
          </a:p>
        </p:txBody>
      </p:sp>
      <p:cxnSp>
        <p:nvCxnSpPr>
          <p:cNvPr id="6" name="Straight Connector 5">
            <a:extLst>
              <a:ext uri="{FF2B5EF4-FFF2-40B4-BE49-F238E27FC236}">
                <a16:creationId xmlns:a16="http://schemas.microsoft.com/office/drawing/2014/main" id="{C835F019-36E4-4C98-BF65-2813E82E15D1}"/>
              </a:ext>
            </a:extLst>
          </p:cNvPr>
          <p:cNvCxnSpPr>
            <a:cxnSpLocks/>
          </p:cNvCxnSpPr>
          <p:nvPr/>
        </p:nvCxnSpPr>
        <p:spPr>
          <a:xfrm>
            <a:off x="888077" y="972552"/>
            <a:ext cx="5207923"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graphicFrame>
        <p:nvGraphicFramePr>
          <p:cNvPr id="9" name="Table 8"/>
          <p:cNvGraphicFramePr>
            <a:graphicFrameLocks noGrp="1"/>
          </p:cNvGraphicFramePr>
          <p:nvPr>
            <p:extLst>
              <p:ext uri="{D42A27DB-BD31-4B8C-83A1-F6EECF244321}">
                <p14:modId xmlns:p14="http://schemas.microsoft.com/office/powerpoint/2010/main" val="4003001372"/>
              </p:ext>
            </p:extLst>
          </p:nvPr>
        </p:nvGraphicFramePr>
        <p:xfrm>
          <a:off x="838200" y="1182686"/>
          <a:ext cx="10320338" cy="4975219"/>
        </p:xfrm>
        <a:graphic>
          <a:graphicData uri="http://schemas.openxmlformats.org/drawingml/2006/table">
            <a:tbl>
              <a:tblPr firstRow="1" firstCol="1" bandRow="1">
                <a:tableStyleId>{5C22544A-7EE6-4342-B048-85BDC9FD1C3A}</a:tableStyleId>
              </a:tblPr>
              <a:tblGrid>
                <a:gridCol w="5160169">
                  <a:extLst>
                    <a:ext uri="{9D8B030D-6E8A-4147-A177-3AD203B41FA5}">
                      <a16:colId xmlns:a16="http://schemas.microsoft.com/office/drawing/2014/main" val="20000"/>
                    </a:ext>
                  </a:extLst>
                </a:gridCol>
                <a:gridCol w="5160169">
                  <a:extLst>
                    <a:ext uri="{9D8B030D-6E8A-4147-A177-3AD203B41FA5}">
                      <a16:colId xmlns:a16="http://schemas.microsoft.com/office/drawing/2014/main" val="20001"/>
                    </a:ext>
                  </a:extLst>
                </a:gridCol>
              </a:tblGrid>
              <a:tr h="904393">
                <a:tc gridSpan="2">
                  <a:txBody>
                    <a:bodyPr/>
                    <a:lstStyle/>
                    <a:p>
                      <a:pPr marL="0" marR="0" algn="ctr">
                        <a:lnSpc>
                          <a:spcPct val="150000"/>
                        </a:lnSpc>
                        <a:spcBef>
                          <a:spcPts val="600"/>
                        </a:spcBef>
                        <a:spcAft>
                          <a:spcPts val="1200"/>
                        </a:spcAft>
                      </a:pPr>
                      <a:r>
                        <a:rPr lang="en-IE" sz="3600" b="1" dirty="0">
                          <a:latin typeface="Segoe UI" pitchFamily="34" charset="0"/>
                          <a:cs typeface="Segoe UI" pitchFamily="34" charset="0"/>
                        </a:rPr>
                        <a:t>UCI Machine Learning Repository</a:t>
                      </a:r>
                      <a:endParaRPr lang="en-US" sz="3600" b="1" dirty="0">
                        <a:solidFill>
                          <a:schemeClr val="tx1"/>
                        </a:solidFill>
                        <a:effectLst/>
                        <a:latin typeface="Segoe UI" pitchFamily="34" charset="0"/>
                        <a:ea typeface="Times New Roman"/>
                        <a:cs typeface="Segoe UI" pitchFamily="34" charset="0"/>
                      </a:endParaRPr>
                    </a:p>
                  </a:txBody>
                  <a:tcPr marL="68580" marR="68580" marT="0" marB="0">
                    <a:solidFill>
                      <a:schemeClr val="accent5"/>
                    </a:solidFill>
                  </a:tcPr>
                </a:tc>
                <a:tc hMerge="1">
                  <a:txBody>
                    <a:bodyPr/>
                    <a:lstStyle/>
                    <a:p>
                      <a:endParaRPr lang="en-US"/>
                    </a:p>
                  </a:txBody>
                  <a:tcPr/>
                </a:tc>
                <a:extLst>
                  <a:ext uri="{0D108BD9-81ED-4DB2-BD59-A6C34878D82A}">
                    <a16:rowId xmlns:a16="http://schemas.microsoft.com/office/drawing/2014/main" val="10000"/>
                  </a:ext>
                </a:extLst>
              </a:tr>
              <a:tr h="678471">
                <a:tc>
                  <a:txBody>
                    <a:bodyPr/>
                    <a:lstStyle/>
                    <a:p>
                      <a:pPr marL="0" marR="0" algn="ctr">
                        <a:lnSpc>
                          <a:spcPct val="150000"/>
                        </a:lnSpc>
                        <a:spcBef>
                          <a:spcPts val="600"/>
                        </a:spcBef>
                        <a:spcAft>
                          <a:spcPts val="1200"/>
                        </a:spcAft>
                      </a:pPr>
                      <a:r>
                        <a:rPr lang="en-IE" sz="2000" b="1" dirty="0">
                          <a:effectLst/>
                          <a:latin typeface="Segoe UI" pitchFamily="34" charset="0"/>
                          <a:cs typeface="Segoe UI" pitchFamily="34" charset="0"/>
                        </a:rPr>
                        <a:t>Number of Instances</a:t>
                      </a:r>
                      <a:endParaRPr lang="en-US" sz="2000" b="1" dirty="0">
                        <a:effectLst/>
                        <a:latin typeface="Segoe UI" pitchFamily="34" charset="0"/>
                        <a:ea typeface="Times New Roman"/>
                        <a:cs typeface="Segoe UI" pitchFamily="34" charset="0"/>
                      </a:endParaRPr>
                    </a:p>
                  </a:txBody>
                  <a:tcPr marL="68580" marR="68580" marT="0" marB="0">
                    <a:solidFill>
                      <a:schemeClr val="accent5"/>
                    </a:solidFill>
                  </a:tcPr>
                </a:tc>
                <a:tc>
                  <a:txBody>
                    <a:bodyPr/>
                    <a:lstStyle/>
                    <a:p>
                      <a:pPr marL="0" marR="0" algn="ctr">
                        <a:lnSpc>
                          <a:spcPct val="150000"/>
                        </a:lnSpc>
                        <a:spcBef>
                          <a:spcPts val="600"/>
                        </a:spcBef>
                        <a:spcAft>
                          <a:spcPts val="1200"/>
                        </a:spcAft>
                      </a:pPr>
                      <a:r>
                        <a:rPr lang="en-IE" sz="2000" b="1" dirty="0">
                          <a:effectLst/>
                          <a:latin typeface="Segoe UI" pitchFamily="34" charset="0"/>
                          <a:cs typeface="Segoe UI" pitchFamily="34" charset="0"/>
                        </a:rPr>
                        <a:t>141712</a:t>
                      </a:r>
                      <a:endParaRPr lang="en-US" sz="2000" b="1" dirty="0">
                        <a:effectLst/>
                        <a:latin typeface="Segoe UI" pitchFamily="34" charset="0"/>
                        <a:ea typeface="Times New Roman"/>
                        <a:cs typeface="Segoe UI" pitchFamily="34" charset="0"/>
                      </a:endParaRPr>
                    </a:p>
                  </a:txBody>
                  <a:tcPr marL="68580" marR="68580" marT="0" marB="0"/>
                </a:tc>
                <a:extLst>
                  <a:ext uri="{0D108BD9-81ED-4DB2-BD59-A6C34878D82A}">
                    <a16:rowId xmlns:a16="http://schemas.microsoft.com/office/drawing/2014/main" val="10001"/>
                  </a:ext>
                </a:extLst>
              </a:tr>
              <a:tr h="678471">
                <a:tc>
                  <a:txBody>
                    <a:bodyPr/>
                    <a:lstStyle/>
                    <a:p>
                      <a:pPr marL="0" marR="0" algn="ctr">
                        <a:lnSpc>
                          <a:spcPct val="150000"/>
                        </a:lnSpc>
                        <a:spcBef>
                          <a:spcPts val="600"/>
                        </a:spcBef>
                        <a:spcAft>
                          <a:spcPts val="1200"/>
                        </a:spcAft>
                      </a:pPr>
                      <a:r>
                        <a:rPr lang="en-IE" sz="2000" b="1" dirty="0">
                          <a:effectLst/>
                          <a:latin typeface="Segoe UI" pitchFamily="34" charset="0"/>
                          <a:cs typeface="Segoe UI" pitchFamily="34" charset="0"/>
                        </a:rPr>
                        <a:t>No. of attributes</a:t>
                      </a:r>
                      <a:endParaRPr lang="en-US" sz="2000" b="1" dirty="0">
                        <a:effectLst/>
                        <a:latin typeface="Segoe UI" pitchFamily="34" charset="0"/>
                        <a:ea typeface="Times New Roman"/>
                        <a:cs typeface="Segoe UI" pitchFamily="34" charset="0"/>
                      </a:endParaRPr>
                    </a:p>
                  </a:txBody>
                  <a:tcPr marL="68580" marR="68580" marT="0" marB="0">
                    <a:solidFill>
                      <a:schemeClr val="accent5"/>
                    </a:solidFill>
                  </a:tcPr>
                </a:tc>
                <a:tc>
                  <a:txBody>
                    <a:bodyPr/>
                    <a:lstStyle/>
                    <a:p>
                      <a:pPr marL="0" marR="0" algn="ctr">
                        <a:lnSpc>
                          <a:spcPct val="150000"/>
                        </a:lnSpc>
                        <a:spcBef>
                          <a:spcPts val="600"/>
                        </a:spcBef>
                        <a:spcAft>
                          <a:spcPts val="1200"/>
                        </a:spcAft>
                      </a:pPr>
                      <a:r>
                        <a:rPr lang="en-GB" sz="2000" b="1" dirty="0">
                          <a:effectLst/>
                          <a:latin typeface="Segoe UI" pitchFamily="34" charset="0"/>
                          <a:cs typeface="Segoe UI" pitchFamily="34" charset="0"/>
                        </a:rPr>
                        <a:t>36</a:t>
                      </a:r>
                      <a:endParaRPr lang="en-US" sz="2000" b="1" dirty="0">
                        <a:effectLst/>
                        <a:latin typeface="Segoe UI" pitchFamily="34" charset="0"/>
                        <a:ea typeface="Times New Roman"/>
                        <a:cs typeface="Segoe UI" pitchFamily="34" charset="0"/>
                      </a:endParaRPr>
                    </a:p>
                  </a:txBody>
                  <a:tcPr marL="68580" marR="68580" marT="0" marB="0"/>
                </a:tc>
                <a:extLst>
                  <a:ext uri="{0D108BD9-81ED-4DB2-BD59-A6C34878D82A}">
                    <a16:rowId xmlns:a16="http://schemas.microsoft.com/office/drawing/2014/main" val="10002"/>
                  </a:ext>
                </a:extLst>
              </a:tr>
              <a:tr h="678471">
                <a:tc>
                  <a:txBody>
                    <a:bodyPr/>
                    <a:lstStyle/>
                    <a:p>
                      <a:pPr marL="0" marR="0" algn="ctr">
                        <a:lnSpc>
                          <a:spcPct val="150000"/>
                        </a:lnSpc>
                        <a:spcBef>
                          <a:spcPts val="600"/>
                        </a:spcBef>
                        <a:spcAft>
                          <a:spcPts val="1200"/>
                        </a:spcAft>
                      </a:pPr>
                      <a:r>
                        <a:rPr lang="en-IE" sz="2000" b="1" dirty="0">
                          <a:effectLst/>
                          <a:latin typeface="Segoe UI" pitchFamily="34" charset="0"/>
                          <a:cs typeface="Segoe UI" pitchFamily="34" charset="0"/>
                        </a:rPr>
                        <a:t>Area</a:t>
                      </a:r>
                      <a:endParaRPr lang="en-US" sz="2000" b="1" dirty="0">
                        <a:effectLst/>
                        <a:latin typeface="Segoe UI" pitchFamily="34" charset="0"/>
                        <a:ea typeface="Times New Roman"/>
                        <a:cs typeface="Segoe UI" pitchFamily="34" charset="0"/>
                      </a:endParaRPr>
                    </a:p>
                  </a:txBody>
                  <a:tcPr marL="68580" marR="68580" marT="0" marB="0">
                    <a:solidFill>
                      <a:schemeClr val="accent5"/>
                    </a:solidFill>
                  </a:tcPr>
                </a:tc>
                <a:tc>
                  <a:txBody>
                    <a:bodyPr/>
                    <a:lstStyle/>
                    <a:p>
                      <a:pPr marL="0" marR="0" algn="ctr">
                        <a:lnSpc>
                          <a:spcPct val="150000"/>
                        </a:lnSpc>
                        <a:spcBef>
                          <a:spcPts val="600"/>
                        </a:spcBef>
                        <a:spcAft>
                          <a:spcPts val="1200"/>
                        </a:spcAft>
                      </a:pPr>
                      <a:r>
                        <a:rPr lang="en-IE" sz="2000" b="1" dirty="0">
                          <a:effectLst/>
                          <a:latin typeface="Segoe UI" pitchFamily="34" charset="0"/>
                          <a:cs typeface="Segoe UI" pitchFamily="34" charset="0"/>
                        </a:rPr>
                        <a:t>Business</a:t>
                      </a:r>
                      <a:endParaRPr lang="en-US" sz="2000" b="1" dirty="0">
                        <a:effectLst/>
                        <a:latin typeface="Segoe UI" pitchFamily="34" charset="0"/>
                        <a:ea typeface="Times New Roman"/>
                        <a:cs typeface="Segoe UI" pitchFamily="34" charset="0"/>
                      </a:endParaRPr>
                    </a:p>
                  </a:txBody>
                  <a:tcPr marL="68580" marR="68580" marT="0" marB="0"/>
                </a:tc>
                <a:extLst>
                  <a:ext uri="{0D108BD9-81ED-4DB2-BD59-A6C34878D82A}">
                    <a16:rowId xmlns:a16="http://schemas.microsoft.com/office/drawing/2014/main" val="10003"/>
                  </a:ext>
                </a:extLst>
              </a:tr>
              <a:tr h="678471">
                <a:tc>
                  <a:txBody>
                    <a:bodyPr/>
                    <a:lstStyle/>
                    <a:p>
                      <a:pPr marL="0" marR="0" algn="ctr">
                        <a:lnSpc>
                          <a:spcPct val="150000"/>
                        </a:lnSpc>
                        <a:spcBef>
                          <a:spcPts val="600"/>
                        </a:spcBef>
                        <a:spcAft>
                          <a:spcPts val="1200"/>
                        </a:spcAft>
                      </a:pPr>
                      <a:r>
                        <a:rPr lang="en-IE" sz="2000" b="1" dirty="0">
                          <a:effectLst/>
                          <a:latin typeface="Segoe UI" pitchFamily="34" charset="0"/>
                          <a:cs typeface="Segoe UI" pitchFamily="34" charset="0"/>
                        </a:rPr>
                        <a:t>Associated Tasks</a:t>
                      </a:r>
                      <a:endParaRPr lang="en-US" sz="2000" b="1" dirty="0">
                        <a:effectLst/>
                        <a:latin typeface="Segoe UI" pitchFamily="34" charset="0"/>
                        <a:ea typeface="Times New Roman"/>
                        <a:cs typeface="Segoe UI" pitchFamily="34" charset="0"/>
                      </a:endParaRPr>
                    </a:p>
                  </a:txBody>
                  <a:tcPr marL="68580" marR="68580" marT="0" marB="0">
                    <a:solidFill>
                      <a:schemeClr val="accent5"/>
                    </a:solidFill>
                  </a:tcPr>
                </a:tc>
                <a:tc>
                  <a:txBody>
                    <a:bodyPr/>
                    <a:lstStyle/>
                    <a:p>
                      <a:pPr marL="0" marR="0" algn="ctr">
                        <a:lnSpc>
                          <a:spcPct val="150000"/>
                        </a:lnSpc>
                        <a:spcBef>
                          <a:spcPts val="600"/>
                        </a:spcBef>
                        <a:spcAft>
                          <a:spcPts val="1200"/>
                        </a:spcAft>
                      </a:pPr>
                      <a:r>
                        <a:rPr lang="en-IE" sz="2000" b="1" dirty="0">
                          <a:effectLst/>
                          <a:latin typeface="Segoe UI" pitchFamily="34" charset="0"/>
                          <a:cs typeface="Segoe UI" pitchFamily="34" charset="0"/>
                        </a:rPr>
                        <a:t>Regression</a:t>
                      </a:r>
                      <a:endParaRPr lang="en-US" sz="2000" b="1" dirty="0">
                        <a:effectLst/>
                        <a:latin typeface="Segoe UI" pitchFamily="34" charset="0"/>
                        <a:ea typeface="Times New Roman"/>
                        <a:cs typeface="Segoe UI" pitchFamily="34" charset="0"/>
                      </a:endParaRPr>
                    </a:p>
                  </a:txBody>
                  <a:tcPr marL="68580" marR="68580" marT="0" marB="0"/>
                </a:tc>
                <a:extLst>
                  <a:ext uri="{0D108BD9-81ED-4DB2-BD59-A6C34878D82A}">
                    <a16:rowId xmlns:a16="http://schemas.microsoft.com/office/drawing/2014/main" val="10004"/>
                  </a:ext>
                </a:extLst>
              </a:tr>
              <a:tr h="678471">
                <a:tc>
                  <a:txBody>
                    <a:bodyPr/>
                    <a:lstStyle/>
                    <a:p>
                      <a:pPr marL="0" marR="0" algn="ctr">
                        <a:lnSpc>
                          <a:spcPct val="150000"/>
                        </a:lnSpc>
                        <a:spcBef>
                          <a:spcPts val="600"/>
                        </a:spcBef>
                        <a:spcAft>
                          <a:spcPts val="1200"/>
                        </a:spcAft>
                      </a:pPr>
                      <a:r>
                        <a:rPr lang="en-IE" sz="2000" b="1">
                          <a:effectLst/>
                          <a:latin typeface="Segoe UI" pitchFamily="34" charset="0"/>
                          <a:cs typeface="Segoe UI" pitchFamily="34" charset="0"/>
                        </a:rPr>
                        <a:t>Missing Values</a:t>
                      </a:r>
                    </a:p>
                  </a:txBody>
                  <a:tcPr marL="68580" marR="68580" marT="0" marB="0">
                    <a:solidFill>
                      <a:schemeClr val="accent5"/>
                    </a:solidFill>
                  </a:tcPr>
                </a:tc>
                <a:tc>
                  <a:txBody>
                    <a:bodyPr/>
                    <a:lstStyle/>
                    <a:p>
                      <a:pPr marL="0" marR="0" algn="ctr">
                        <a:lnSpc>
                          <a:spcPct val="150000"/>
                        </a:lnSpc>
                        <a:spcBef>
                          <a:spcPts val="600"/>
                        </a:spcBef>
                        <a:spcAft>
                          <a:spcPts val="1200"/>
                        </a:spcAft>
                      </a:pPr>
                      <a:r>
                        <a:rPr lang="en-IE" sz="2000" b="1">
                          <a:effectLst/>
                          <a:latin typeface="Segoe UI" pitchFamily="34" charset="0"/>
                          <a:cs typeface="Segoe UI" pitchFamily="34" charset="0"/>
                        </a:rPr>
                        <a:t>Yes</a:t>
                      </a:r>
                      <a:endParaRPr lang="en-US" sz="2000" b="1" dirty="0">
                        <a:effectLst/>
                        <a:latin typeface="Segoe UI" pitchFamily="34" charset="0"/>
                        <a:ea typeface="Times New Roman"/>
                        <a:cs typeface="Segoe UI" pitchFamily="34" charset="0"/>
                      </a:endParaRPr>
                    </a:p>
                  </a:txBody>
                  <a:tcPr marL="68580" marR="68580" marT="0" marB="0"/>
                </a:tc>
                <a:extLst>
                  <a:ext uri="{0D108BD9-81ED-4DB2-BD59-A6C34878D82A}">
                    <a16:rowId xmlns:a16="http://schemas.microsoft.com/office/drawing/2014/main" val="10005"/>
                  </a:ext>
                </a:extLst>
              </a:tr>
              <a:tr h="678471">
                <a:tc>
                  <a:txBody>
                    <a:bodyPr/>
                    <a:lstStyle/>
                    <a:p>
                      <a:pPr marL="0" marR="0" algn="ctr">
                        <a:lnSpc>
                          <a:spcPct val="150000"/>
                        </a:lnSpc>
                        <a:spcBef>
                          <a:spcPts val="600"/>
                        </a:spcBef>
                        <a:spcAft>
                          <a:spcPts val="1200"/>
                        </a:spcAft>
                      </a:pPr>
                      <a:r>
                        <a:rPr lang="en-IE" sz="2000" b="1" dirty="0">
                          <a:effectLst/>
                          <a:latin typeface="Segoe UI" pitchFamily="34" charset="0"/>
                          <a:cs typeface="Segoe UI" pitchFamily="34" charset="0"/>
                        </a:rPr>
                        <a:t>Attribute Characteristics</a:t>
                      </a:r>
                      <a:endParaRPr lang="en-US" sz="2000" b="1" dirty="0">
                        <a:effectLst/>
                        <a:latin typeface="Segoe UI" pitchFamily="34" charset="0"/>
                        <a:ea typeface="Times New Roman"/>
                        <a:cs typeface="Segoe UI" pitchFamily="34" charset="0"/>
                      </a:endParaRPr>
                    </a:p>
                  </a:txBody>
                  <a:tcPr marL="68580" marR="68580" marT="0" marB="0">
                    <a:solidFill>
                      <a:schemeClr val="accent5"/>
                    </a:solidFill>
                  </a:tcPr>
                </a:tc>
                <a:tc>
                  <a:txBody>
                    <a:bodyPr/>
                    <a:lstStyle/>
                    <a:p>
                      <a:pPr marL="0" marR="0" algn="ctr">
                        <a:lnSpc>
                          <a:spcPct val="150000"/>
                        </a:lnSpc>
                        <a:spcBef>
                          <a:spcPts val="600"/>
                        </a:spcBef>
                        <a:spcAft>
                          <a:spcPts val="1200"/>
                        </a:spcAft>
                      </a:pPr>
                      <a:r>
                        <a:rPr lang="en-IE" sz="2000" b="1" dirty="0">
                          <a:effectLst/>
                          <a:latin typeface="Segoe UI" pitchFamily="34" charset="0"/>
                          <a:cs typeface="Segoe UI" pitchFamily="34" charset="0"/>
                        </a:rPr>
                        <a:t>Integer</a:t>
                      </a:r>
                      <a:endParaRPr lang="en-US" sz="2000" b="1" dirty="0">
                        <a:effectLst/>
                        <a:latin typeface="Segoe UI" pitchFamily="34" charset="0"/>
                        <a:ea typeface="Times New Roman"/>
                        <a:cs typeface="Segoe UI" pitchFamily="34" charset="0"/>
                      </a:endParaRPr>
                    </a:p>
                  </a:txBody>
                  <a:tcPr marL="68580" marR="68580" marT="0" marB="0"/>
                </a:tc>
                <a:extLst>
                  <a:ext uri="{0D108BD9-81ED-4DB2-BD59-A6C34878D82A}">
                    <a16:rowId xmlns:a16="http://schemas.microsoft.com/office/drawing/2014/main" val="10006"/>
                  </a:ext>
                </a:extLst>
              </a:tr>
            </a:tbl>
          </a:graphicData>
        </a:graphic>
      </p:graphicFrame>
      <p:sp>
        <p:nvSpPr>
          <p:cNvPr id="10" name="Rectangle 1"/>
          <p:cNvSpPr>
            <a:spLocks noChangeArrowheads="1"/>
          </p:cNvSpPr>
          <p:nvPr/>
        </p:nvSpPr>
        <p:spPr bwMode="auto">
          <a:xfrm>
            <a:off x="3127375" y="3039547"/>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Segoe UI" panose="020B0502040204020203" pitchFamily="34" charset="0"/>
              <a:cs typeface="Segoe UI" panose="020B0502040204020203" pitchFamily="34" charset="0"/>
            </a:endParaRPr>
          </a:p>
        </p:txBody>
      </p:sp>
      <p:sp>
        <p:nvSpPr>
          <p:cNvPr id="7" name="Rectangle 6"/>
          <p:cNvSpPr/>
          <p:nvPr/>
        </p:nvSpPr>
        <p:spPr>
          <a:xfrm>
            <a:off x="703385" y="6189785"/>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80897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par>
                          <p:cTn id="13" fill="hold">
                            <p:stCondLst>
                              <p:cond delay="1000"/>
                            </p:stCondLst>
                            <p:childTnLst>
                              <p:par>
                                <p:cTn id="14" presetID="6" presetClass="entr" presetSubtype="16"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circle(in)">
                                      <p:cBhvr>
                                        <p:cTn id="16"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AD00B58-9E4B-4090-B1AA-B2FB85541C2D}"/>
              </a:ext>
            </a:extLst>
          </p:cNvPr>
          <p:cNvSpPr/>
          <p:nvPr/>
        </p:nvSpPr>
        <p:spPr>
          <a:xfrm>
            <a:off x="703385" y="6175717"/>
            <a:ext cx="3112503" cy="5486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reeform: Shape 3">
            <a:extLst>
              <a:ext uri="{FF2B5EF4-FFF2-40B4-BE49-F238E27FC236}">
                <a16:creationId xmlns:a16="http://schemas.microsoft.com/office/drawing/2014/main" id="{D5DE51C1-0507-417A-BD1A-30F4E8F0808B}"/>
              </a:ext>
            </a:extLst>
          </p:cNvPr>
          <p:cNvSpPr/>
          <p:nvPr/>
        </p:nvSpPr>
        <p:spPr>
          <a:xfrm>
            <a:off x="228744" y="-1"/>
            <a:ext cx="7484607" cy="6857999"/>
          </a:xfrm>
          <a:custGeom>
            <a:avLst/>
            <a:gdLst>
              <a:gd name="connsiteX0" fmla="*/ 4012691 w 7484608"/>
              <a:gd name="connsiteY0" fmla="*/ 0 h 6858000"/>
              <a:gd name="connsiteX1" fmla="*/ 7484608 w 7484608"/>
              <a:gd name="connsiteY1" fmla="*/ 0 h 6858000"/>
              <a:gd name="connsiteX2" fmla="*/ 1739373 w 7484608"/>
              <a:gd name="connsiteY2" fmla="*/ 5624464 h 6858000"/>
              <a:gd name="connsiteX3" fmla="*/ 2999396 w 7484608"/>
              <a:gd name="connsiteY3" fmla="*/ 6858000 h 6858000"/>
              <a:gd name="connsiteX4" fmla="*/ 0 w 7484608"/>
              <a:gd name="connsiteY4" fmla="*/ 6858000 h 6858000"/>
              <a:gd name="connsiteX5" fmla="*/ 0 w 7484608"/>
              <a:gd name="connsiteY5" fmla="*/ 3928340 h 6858000"/>
              <a:gd name="connsiteX6" fmla="*/ 4012691 w 748460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4608" h="6858000">
                <a:moveTo>
                  <a:pt x="4012691" y="0"/>
                </a:moveTo>
                <a:lnTo>
                  <a:pt x="7484608" y="0"/>
                </a:lnTo>
                <a:lnTo>
                  <a:pt x="1739373" y="5624464"/>
                </a:lnTo>
                <a:lnTo>
                  <a:pt x="2999396" y="6858000"/>
                </a:lnTo>
                <a:lnTo>
                  <a:pt x="0" y="6858000"/>
                </a:lnTo>
                <a:lnTo>
                  <a:pt x="0" y="3928340"/>
                </a:lnTo>
                <a:lnTo>
                  <a:pt x="4012691" y="0"/>
                </a:lnTo>
                <a:close/>
              </a:path>
            </a:pathLst>
          </a:custGeom>
          <a:solidFill>
            <a:srgbClr val="115E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Freeform: Shape 4">
            <a:extLst>
              <a:ext uri="{FF2B5EF4-FFF2-40B4-BE49-F238E27FC236}">
                <a16:creationId xmlns:a16="http://schemas.microsoft.com/office/drawing/2014/main" id="{E49A9526-EBB9-4AFF-9B4D-B03375B80A07}"/>
              </a:ext>
            </a:extLst>
          </p:cNvPr>
          <p:cNvSpPr/>
          <p:nvPr/>
        </p:nvSpPr>
        <p:spPr>
          <a:xfrm>
            <a:off x="228745" y="3603171"/>
            <a:ext cx="3797997" cy="3254829"/>
          </a:xfrm>
          <a:custGeom>
            <a:avLst/>
            <a:gdLst>
              <a:gd name="connsiteX0" fmla="*/ 368998 w 3797997"/>
              <a:gd name="connsiteY0" fmla="*/ 0 h 3428999"/>
              <a:gd name="connsiteX1" fmla="*/ 3797997 w 3797997"/>
              <a:gd name="connsiteY1" fmla="*/ 3428999 h 3428999"/>
              <a:gd name="connsiteX2" fmla="*/ 0 w 3797997"/>
              <a:gd name="connsiteY2" fmla="*/ 3428999 h 3428999"/>
              <a:gd name="connsiteX3" fmla="*/ 0 w 3797997"/>
              <a:gd name="connsiteY3" fmla="*/ 368998 h 3428999"/>
              <a:gd name="connsiteX4" fmla="*/ 368998 w 3797997"/>
              <a:gd name="connsiteY4" fmla="*/ 0 h 3428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997" h="3428999">
                <a:moveTo>
                  <a:pt x="368998" y="0"/>
                </a:moveTo>
                <a:lnTo>
                  <a:pt x="3797997" y="3428999"/>
                </a:lnTo>
                <a:lnTo>
                  <a:pt x="0" y="3428999"/>
                </a:lnTo>
                <a:lnTo>
                  <a:pt x="0" y="368998"/>
                </a:lnTo>
                <a:lnTo>
                  <a:pt x="368998" y="0"/>
                </a:lnTo>
                <a:close/>
              </a:path>
            </a:pathLst>
          </a:custGeom>
          <a:solidFill>
            <a:srgbClr val="4C28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CD7DF00B-6F0A-4368-994A-8EDD37A24ADA}"/>
              </a:ext>
            </a:extLst>
          </p:cNvPr>
          <p:cNvSpPr txBox="1"/>
          <p:nvPr/>
        </p:nvSpPr>
        <p:spPr>
          <a:xfrm>
            <a:off x="3563587" y="4513888"/>
            <a:ext cx="9203345" cy="166199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rPr>
              <a:t>Data Preprocessing and Understanding</a:t>
            </a:r>
            <a:endParaRPr lang="id-ID" sz="5400" b="1" dirty="0">
              <a:solidFill>
                <a:schemeClr val="bg2">
                  <a:lumMod val="10000"/>
                </a:schemeClr>
              </a:solidFill>
              <a:latin typeface="Segoe UI" panose="020B0502040204020203" pitchFamily="34" charset="0"/>
              <a:ea typeface="Verdana" panose="020B0604030504040204" pitchFamily="34" charset="0"/>
              <a:cs typeface="Segoe UI" panose="020B0502040204020203" pitchFamily="34" charset="0"/>
            </a:endParaRPr>
          </a:p>
        </p:txBody>
      </p:sp>
      <p:pic>
        <p:nvPicPr>
          <p:cNvPr id="8" name="Picture 7" descr="Related image">
            <a:extLst>
              <a:ext uri="{FF2B5EF4-FFF2-40B4-BE49-F238E27FC236}">
                <a16:creationId xmlns:a16="http://schemas.microsoft.com/office/drawing/2014/main" id="{93997F95-AAC9-4E02-89E8-24A093265959}"/>
              </a:ext>
            </a:extLst>
          </p:cNvPr>
          <p:cNvPicPr>
            <a:picLocks noChangeAspect="1" noChangeArrowheads="1"/>
          </p:cNvPicPr>
          <p:nvPr/>
        </p:nvPicPr>
        <p:blipFill>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827241" y="1121664"/>
            <a:ext cx="3136014" cy="3136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6005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par>
                          <p:cTn id="15" fill="hold">
                            <p:stCondLst>
                              <p:cond delay="1000"/>
                            </p:stCondLst>
                            <p:childTnLst>
                              <p:par>
                                <p:cTn id="16" presetID="22" presetClass="entr" presetSubtype="2"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right)">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Lst>
  </p:timing>
</p:sld>
</file>

<file path=ppt/theme/theme1.xml><?xml version="1.0" encoding="utf-8"?>
<a:theme xmlns:a="http://schemas.openxmlformats.org/drawingml/2006/main" name="Kalli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Lecture 01 - Introduction to Machine Learning</Template>
  <TotalTime>0</TotalTime>
  <Words>863</Words>
  <Application>Microsoft Office PowerPoint</Application>
  <PresentationFormat>Grand écran</PresentationFormat>
  <Paragraphs>193</Paragraphs>
  <Slides>30</Slides>
  <Notes>4</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30</vt:i4>
      </vt:variant>
    </vt:vector>
  </HeadingPairs>
  <TitlesOfParts>
    <vt:vector size="36" baseType="lpstr">
      <vt:lpstr>Roboto Condensed</vt:lpstr>
      <vt:lpstr>Arial</vt:lpstr>
      <vt:lpstr>Calibri</vt:lpstr>
      <vt:lpstr>Calibri Light</vt:lpstr>
      <vt:lpstr>Segoe UI</vt:lpstr>
      <vt:lpstr>Kalli Design</vt:lpstr>
      <vt:lpstr>Présentation PowerPoint</vt:lpstr>
      <vt:lpstr>Outline</vt:lpstr>
      <vt:lpstr>Outline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Saima Shoukat</dc:creator>
  <cp:lastModifiedBy>Dilan Asatekin</cp:lastModifiedBy>
  <cp:revision>248</cp:revision>
  <dcterms:created xsi:type="dcterms:W3CDTF">2019-07-30T05:53:24Z</dcterms:created>
  <dcterms:modified xsi:type="dcterms:W3CDTF">2020-01-31T16:41:48Z</dcterms:modified>
</cp:coreProperties>
</file>

<file path=docProps/thumbnail.jpeg>
</file>